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</p:sldMasterIdLst>
  <p:notesMasterIdLst>
    <p:notesMasterId r:id="rId31"/>
  </p:notesMasterIdLst>
  <p:sldIdLst>
    <p:sldId id="257" r:id="rId2"/>
    <p:sldId id="302" r:id="rId3"/>
    <p:sldId id="258" r:id="rId4"/>
    <p:sldId id="295" r:id="rId5"/>
    <p:sldId id="296" r:id="rId6"/>
    <p:sldId id="294" r:id="rId7"/>
    <p:sldId id="259" r:id="rId8"/>
    <p:sldId id="297" r:id="rId9"/>
    <p:sldId id="304" r:id="rId10"/>
    <p:sldId id="281" r:id="rId11"/>
    <p:sldId id="303" r:id="rId12"/>
    <p:sldId id="298" r:id="rId13"/>
    <p:sldId id="299" r:id="rId14"/>
    <p:sldId id="300" r:id="rId15"/>
    <p:sldId id="301" r:id="rId16"/>
    <p:sldId id="291" r:id="rId17"/>
    <p:sldId id="292" r:id="rId18"/>
    <p:sldId id="293" r:id="rId19"/>
    <p:sldId id="263" r:id="rId20"/>
    <p:sldId id="267" r:id="rId21"/>
    <p:sldId id="272" r:id="rId22"/>
    <p:sldId id="286" r:id="rId23"/>
    <p:sldId id="280" r:id="rId24"/>
    <p:sldId id="287" r:id="rId25"/>
    <p:sldId id="288" r:id="rId26"/>
    <p:sldId id="275" r:id="rId27"/>
    <p:sldId id="284" r:id="rId28"/>
    <p:sldId id="270" r:id="rId29"/>
    <p:sldId id="27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28188348314689"/>
          <c:y val="5.4817338325432292E-2"/>
          <c:w val="0.76767765894776174"/>
          <c:h val="0.75727859833096312"/>
        </c:manualLayout>
      </c:layout>
      <c:scatterChart>
        <c:scatterStyle val="lineMarker"/>
        <c:varyColors val="0"/>
        <c:ser>
          <c:idx val="2"/>
          <c:order val="0"/>
          <c:tx>
            <c:v>No pre-crack, no peening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trendline>
            <c:spPr>
              <a:ln w="34925" cmpd="sng">
                <a:solidFill>
                  <a:srgbClr val="FFB84F"/>
                </a:solidFill>
              </a:ln>
              <a:effectLst>
                <a:outerShdw blurRad="50800" dist="50800" sx="1000" sy="1000" algn="ctr" rotWithShape="0">
                  <a:srgbClr val="000000"/>
                </a:outerShdw>
              </a:effectLst>
            </c:spPr>
            <c:trendlineType val="power"/>
            <c:dispRSqr val="0"/>
            <c:dispEq val="0"/>
          </c:trendline>
          <c:xVal>
            <c:numRef>
              <c:f>'SN curve cracked'!$R$19:$R$26</c:f>
              <c:numCache>
                <c:formatCode>#,##0</c:formatCode>
                <c:ptCount val="8"/>
                <c:pt idx="0">
                  <c:v>10000000</c:v>
                </c:pt>
                <c:pt idx="1">
                  <c:v>7052900</c:v>
                </c:pt>
                <c:pt idx="2">
                  <c:v>2706400</c:v>
                </c:pt>
                <c:pt idx="3">
                  <c:v>2285200</c:v>
                </c:pt>
                <c:pt idx="4">
                  <c:v>1997760</c:v>
                </c:pt>
                <c:pt idx="5">
                  <c:v>703200</c:v>
                </c:pt>
                <c:pt idx="6">
                  <c:v>303600</c:v>
                </c:pt>
                <c:pt idx="7">
                  <c:v>57600</c:v>
                </c:pt>
              </c:numCache>
            </c:numRef>
          </c:xVal>
          <c:yVal>
            <c:numRef>
              <c:f>'SN curve cracked'!$Q$19:$Q$26</c:f>
              <c:numCache>
                <c:formatCode>0</c:formatCode>
                <c:ptCount val="8"/>
                <c:pt idx="0">
                  <c:v>85</c:v>
                </c:pt>
                <c:pt idx="1">
                  <c:v>90</c:v>
                </c:pt>
                <c:pt idx="2">
                  <c:v>90</c:v>
                </c:pt>
                <c:pt idx="3">
                  <c:v>100</c:v>
                </c:pt>
                <c:pt idx="4">
                  <c:v>110</c:v>
                </c:pt>
                <c:pt idx="5">
                  <c:v>120</c:v>
                </c:pt>
                <c:pt idx="6">
                  <c:v>150</c:v>
                </c:pt>
                <c:pt idx="7">
                  <c:v>200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BAF-4498-80E8-2310BF3A55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48232672"/>
        <c:axId val="-1848237024"/>
      </c:scatterChart>
      <c:valAx>
        <c:axId val="-1848232672"/>
        <c:scaling>
          <c:logBase val="10"/>
          <c:orientation val="minMax"/>
          <c:max val="15000000"/>
          <c:min val="10000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/>
                  <a:t>Number of cycles</a:t>
                </a:r>
              </a:p>
            </c:rich>
          </c:tx>
          <c:layout>
            <c:manualLayout>
              <c:xMode val="edge"/>
              <c:yMode val="edge"/>
              <c:x val="0.39359393468068882"/>
              <c:y val="0.88415538638739799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spPr>
          <a:ln w="15875">
            <a:solidFill>
              <a:srgbClr val="000000"/>
            </a:solidFill>
          </a:ln>
        </c:spPr>
        <c:crossAx val="-1848237024"/>
        <c:crossesAt val="60"/>
        <c:crossBetween val="midCat"/>
      </c:valAx>
      <c:valAx>
        <c:axId val="-1848237024"/>
        <c:scaling>
          <c:orientation val="minMax"/>
          <c:max val="160"/>
          <c:min val="60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 dirty="0" smtClean="0"/>
                  <a:t>Max Stress</a:t>
                </a:r>
                <a:r>
                  <a:rPr lang="de-DE" sz="2000" dirty="0"/>
                  <a:t>, MPa</a:t>
                </a:r>
              </a:p>
            </c:rich>
          </c:tx>
          <c:layout>
            <c:manualLayout>
              <c:xMode val="edge"/>
              <c:yMode val="edge"/>
              <c:x val="3.6620752317127652E-3"/>
              <c:y val="0.2439841147008197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rgbClr val="000000"/>
            </a:solidFill>
          </a:ln>
        </c:spPr>
        <c:crossAx val="-1848232672"/>
        <c:crosses val="autoZero"/>
        <c:crossBetween val="midCat"/>
        <c:majorUnit val="10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28188348314689"/>
          <c:y val="5.4817338325432272E-2"/>
          <c:w val="0.76767765894776174"/>
          <c:h val="0.75727859833096312"/>
        </c:manualLayout>
      </c:layout>
      <c:scatterChart>
        <c:scatterStyle val="lineMarker"/>
        <c:varyColors val="0"/>
        <c:ser>
          <c:idx val="0"/>
          <c:order val="0"/>
          <c:tx>
            <c:v>Pre-crack 1.25mm, No Peening</c:v>
          </c:tx>
          <c:spPr>
            <a:ln w="28575">
              <a:noFill/>
            </a:ln>
          </c:spPr>
          <c:marker>
            <c:symbol val="diamond"/>
            <c:size val="10"/>
            <c:spPr>
              <a:ln w="15875"/>
            </c:spPr>
          </c:marker>
          <c:trendline>
            <c:spPr>
              <a:ln w="34925">
                <a:solidFill>
                  <a:srgbClr val="0098D4"/>
                </a:solidFill>
              </a:ln>
            </c:spPr>
            <c:trendlineType val="power"/>
            <c:dispRSqr val="0"/>
            <c:dispEq val="0"/>
          </c:trendline>
          <c:xVal>
            <c:numRef>
              <c:f>'SN curve cracked'!$D$21:$D$24</c:f>
              <c:numCache>
                <c:formatCode>#,##0</c:formatCode>
                <c:ptCount val="4"/>
                <c:pt idx="0">
                  <c:v>10000000</c:v>
                </c:pt>
                <c:pt idx="1">
                  <c:v>1292000</c:v>
                </c:pt>
                <c:pt idx="2" formatCode="General">
                  <c:v>107300</c:v>
                </c:pt>
                <c:pt idx="3">
                  <c:v>38600</c:v>
                </c:pt>
              </c:numCache>
            </c:numRef>
          </c:xVal>
          <c:yVal>
            <c:numRef>
              <c:f>'SN curve cracked'!$C$21:$C$24</c:f>
              <c:numCache>
                <c:formatCode>0.00</c:formatCode>
                <c:ptCount val="4"/>
                <c:pt idx="0">
                  <c:v>70</c:v>
                </c:pt>
                <c:pt idx="1">
                  <c:v>80</c:v>
                </c:pt>
                <c:pt idx="2" formatCode="General">
                  <c:v>90</c:v>
                </c:pt>
                <c:pt idx="3">
                  <c:v>110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BD0-42A1-BDBF-BD7DACC1D8E7}"/>
            </c:ext>
          </c:extLst>
        </c:ser>
        <c:ser>
          <c:idx val="2"/>
          <c:order val="1"/>
          <c:tx>
            <c:v>No pre-crack, no peening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trendline>
            <c:spPr>
              <a:ln w="34925" cmpd="sng">
                <a:solidFill>
                  <a:srgbClr val="FFB84F"/>
                </a:solidFill>
              </a:ln>
              <a:effectLst>
                <a:outerShdw blurRad="50800" dist="50800" sx="1000" sy="1000" algn="ctr" rotWithShape="0">
                  <a:srgbClr val="000000"/>
                </a:outerShdw>
              </a:effectLst>
            </c:spPr>
            <c:trendlineType val="power"/>
            <c:dispRSqr val="0"/>
            <c:dispEq val="0"/>
          </c:trendline>
          <c:xVal>
            <c:numRef>
              <c:f>'SN curve cracked'!$R$19:$R$26</c:f>
              <c:numCache>
                <c:formatCode>#,##0</c:formatCode>
                <c:ptCount val="8"/>
                <c:pt idx="0">
                  <c:v>10000000</c:v>
                </c:pt>
                <c:pt idx="1">
                  <c:v>7052900</c:v>
                </c:pt>
                <c:pt idx="2">
                  <c:v>2706400</c:v>
                </c:pt>
                <c:pt idx="3">
                  <c:v>2285200</c:v>
                </c:pt>
                <c:pt idx="4">
                  <c:v>1997760</c:v>
                </c:pt>
                <c:pt idx="5">
                  <c:v>703200</c:v>
                </c:pt>
                <c:pt idx="6">
                  <c:v>303600</c:v>
                </c:pt>
                <c:pt idx="7">
                  <c:v>57600</c:v>
                </c:pt>
              </c:numCache>
            </c:numRef>
          </c:xVal>
          <c:yVal>
            <c:numRef>
              <c:f>'SN curve cracked'!$Q$19:$Q$26</c:f>
              <c:numCache>
                <c:formatCode>0</c:formatCode>
                <c:ptCount val="8"/>
                <c:pt idx="0">
                  <c:v>85</c:v>
                </c:pt>
                <c:pt idx="1">
                  <c:v>90</c:v>
                </c:pt>
                <c:pt idx="2">
                  <c:v>90</c:v>
                </c:pt>
                <c:pt idx="3">
                  <c:v>100</c:v>
                </c:pt>
                <c:pt idx="4">
                  <c:v>110</c:v>
                </c:pt>
                <c:pt idx="5">
                  <c:v>120</c:v>
                </c:pt>
                <c:pt idx="6">
                  <c:v>150</c:v>
                </c:pt>
                <c:pt idx="7">
                  <c:v>200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BD0-42A1-BDBF-BD7DACC1D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48222880"/>
        <c:axId val="-1848227776"/>
      </c:scatterChart>
      <c:valAx>
        <c:axId val="-1848222880"/>
        <c:scaling>
          <c:logBase val="10"/>
          <c:orientation val="minMax"/>
          <c:max val="15000000"/>
          <c:min val="10000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/>
                  <a:t>Number of cycles</a:t>
                </a:r>
              </a:p>
            </c:rich>
          </c:tx>
          <c:layout>
            <c:manualLayout>
              <c:xMode val="edge"/>
              <c:yMode val="edge"/>
              <c:x val="0.39359393468068882"/>
              <c:y val="0.88683401110975468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spPr>
          <a:ln w="15875">
            <a:solidFill>
              <a:srgbClr val="000000"/>
            </a:solidFill>
          </a:ln>
        </c:spPr>
        <c:crossAx val="-1848227776"/>
        <c:crossesAt val="60"/>
        <c:crossBetween val="midCat"/>
      </c:valAx>
      <c:valAx>
        <c:axId val="-1848227776"/>
        <c:scaling>
          <c:orientation val="minMax"/>
          <c:max val="160"/>
          <c:min val="60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 dirty="0" smtClean="0"/>
                  <a:t>Max Stress</a:t>
                </a:r>
                <a:r>
                  <a:rPr lang="de-DE" sz="2000" dirty="0"/>
                  <a:t>, MPa</a:t>
                </a:r>
              </a:p>
            </c:rich>
          </c:tx>
          <c:layout>
            <c:manualLayout>
              <c:xMode val="edge"/>
              <c:yMode val="edge"/>
              <c:x val="3.6620752317127652E-3"/>
              <c:y val="0.2439841147008197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rgbClr val="000000"/>
            </a:solidFill>
          </a:ln>
        </c:spPr>
        <c:crossAx val="-1848222880"/>
        <c:crosses val="autoZero"/>
        <c:crossBetween val="midCat"/>
        <c:majorUnit val="10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28188348314689"/>
          <c:y val="5.4817338325432272E-2"/>
          <c:w val="0.76767765894776174"/>
          <c:h val="0.75727859833096312"/>
        </c:manualLayout>
      </c:layout>
      <c:scatterChart>
        <c:scatterStyle val="lineMarker"/>
        <c:varyColors val="0"/>
        <c:ser>
          <c:idx val="0"/>
          <c:order val="0"/>
          <c:tx>
            <c:v>Pre-crack 1.25mm, No Peening</c:v>
          </c:tx>
          <c:spPr>
            <a:ln w="28575">
              <a:noFill/>
            </a:ln>
          </c:spPr>
          <c:marker>
            <c:symbol val="diamond"/>
            <c:size val="10"/>
            <c:spPr>
              <a:ln w="15875"/>
            </c:spPr>
          </c:marker>
          <c:trendline>
            <c:spPr>
              <a:ln w="34925">
                <a:solidFill>
                  <a:srgbClr val="0098D4"/>
                </a:solidFill>
              </a:ln>
            </c:spPr>
            <c:trendlineType val="power"/>
            <c:dispRSqr val="0"/>
            <c:dispEq val="0"/>
          </c:trendline>
          <c:xVal>
            <c:numRef>
              <c:f>'SN curve cracked'!$D$21:$D$24</c:f>
              <c:numCache>
                <c:formatCode>#,##0</c:formatCode>
                <c:ptCount val="4"/>
                <c:pt idx="0">
                  <c:v>10000000</c:v>
                </c:pt>
                <c:pt idx="1">
                  <c:v>1292000</c:v>
                </c:pt>
                <c:pt idx="2" formatCode="General">
                  <c:v>107300</c:v>
                </c:pt>
                <c:pt idx="3">
                  <c:v>38600</c:v>
                </c:pt>
              </c:numCache>
            </c:numRef>
          </c:xVal>
          <c:yVal>
            <c:numRef>
              <c:f>'SN curve cracked'!$C$21:$C$24</c:f>
              <c:numCache>
                <c:formatCode>0.00</c:formatCode>
                <c:ptCount val="4"/>
                <c:pt idx="0">
                  <c:v>70</c:v>
                </c:pt>
                <c:pt idx="1">
                  <c:v>80</c:v>
                </c:pt>
                <c:pt idx="2" formatCode="General">
                  <c:v>90</c:v>
                </c:pt>
                <c:pt idx="3">
                  <c:v>110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9BF-4839-AE3C-940BB6CD545F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square"/>
            <c:size val="10"/>
          </c:marker>
          <c:trendline>
            <c:spPr>
              <a:ln w="34925">
                <a:solidFill>
                  <a:srgbClr val="C00000"/>
                </a:solidFill>
              </a:ln>
            </c:spPr>
            <c:trendlineType val="power"/>
            <c:dispRSqr val="0"/>
            <c:dispEq val="0"/>
          </c:trendline>
          <c:xVal>
            <c:numRef>
              <c:f>'SN curve cracked'!$G$21:$G$25</c:f>
              <c:numCache>
                <c:formatCode>General</c:formatCode>
                <c:ptCount val="5"/>
                <c:pt idx="0" formatCode="#,##0">
                  <c:v>10000000</c:v>
                </c:pt>
                <c:pt idx="1">
                  <c:v>6642000</c:v>
                </c:pt>
                <c:pt idx="2" formatCode="#,##0">
                  <c:v>1032000</c:v>
                </c:pt>
                <c:pt idx="3" formatCode="#,##0">
                  <c:v>632000</c:v>
                </c:pt>
                <c:pt idx="4" formatCode="#,##0">
                  <c:v>246200</c:v>
                </c:pt>
              </c:numCache>
            </c:numRef>
          </c:xVal>
          <c:yVal>
            <c:numRef>
              <c:f>'SN curve cracked'!$F$21:$F$25</c:f>
              <c:numCache>
                <c:formatCode>General</c:formatCode>
                <c:ptCount val="5"/>
                <c:pt idx="0">
                  <c:v>100</c:v>
                </c:pt>
                <c:pt idx="1">
                  <c:v>105</c:v>
                </c:pt>
                <c:pt idx="2">
                  <c:v>110</c:v>
                </c:pt>
                <c:pt idx="3">
                  <c:v>120</c:v>
                </c:pt>
                <c:pt idx="4">
                  <c:v>140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9BF-4839-AE3C-940BB6CD545F}"/>
            </c:ext>
          </c:extLst>
        </c:ser>
        <c:ser>
          <c:idx val="2"/>
          <c:order val="2"/>
          <c:tx>
            <c:v>No pre-crack, no peening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trendline>
            <c:spPr>
              <a:ln w="34925" cmpd="sng">
                <a:solidFill>
                  <a:srgbClr val="FFB84F"/>
                </a:solidFill>
              </a:ln>
              <a:effectLst>
                <a:outerShdw blurRad="50800" dist="50800" sx="1000" sy="1000" algn="ctr" rotWithShape="0">
                  <a:srgbClr val="000000"/>
                </a:outerShdw>
              </a:effectLst>
            </c:spPr>
            <c:trendlineType val="power"/>
            <c:dispRSqr val="0"/>
            <c:dispEq val="0"/>
          </c:trendline>
          <c:xVal>
            <c:numRef>
              <c:f>'SN curve cracked'!$R$19:$R$26</c:f>
              <c:numCache>
                <c:formatCode>#,##0</c:formatCode>
                <c:ptCount val="8"/>
                <c:pt idx="0">
                  <c:v>10000000</c:v>
                </c:pt>
                <c:pt idx="1">
                  <c:v>7052900</c:v>
                </c:pt>
                <c:pt idx="2">
                  <c:v>2706400</c:v>
                </c:pt>
                <c:pt idx="3">
                  <c:v>2285200</c:v>
                </c:pt>
                <c:pt idx="4">
                  <c:v>1997760</c:v>
                </c:pt>
                <c:pt idx="5">
                  <c:v>703200</c:v>
                </c:pt>
                <c:pt idx="6">
                  <c:v>303600</c:v>
                </c:pt>
                <c:pt idx="7">
                  <c:v>57600</c:v>
                </c:pt>
              </c:numCache>
            </c:numRef>
          </c:xVal>
          <c:yVal>
            <c:numRef>
              <c:f>'SN curve cracked'!$Q$19:$Q$26</c:f>
              <c:numCache>
                <c:formatCode>0</c:formatCode>
                <c:ptCount val="8"/>
                <c:pt idx="0">
                  <c:v>85</c:v>
                </c:pt>
                <c:pt idx="1">
                  <c:v>90</c:v>
                </c:pt>
                <c:pt idx="2">
                  <c:v>90</c:v>
                </c:pt>
                <c:pt idx="3">
                  <c:v>100</c:v>
                </c:pt>
                <c:pt idx="4">
                  <c:v>110</c:v>
                </c:pt>
                <c:pt idx="5">
                  <c:v>120</c:v>
                </c:pt>
                <c:pt idx="6">
                  <c:v>150</c:v>
                </c:pt>
                <c:pt idx="7">
                  <c:v>200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9BF-4839-AE3C-940BB6CD545F}"/>
            </c:ext>
          </c:extLst>
        </c:ser>
        <c:ser>
          <c:idx val="3"/>
          <c:order val="3"/>
          <c:tx>
            <c:v>2</c:v>
          </c:tx>
          <c:spPr>
            <a:ln w="28575">
              <a:solidFill>
                <a:srgbClr val="C00000"/>
              </a:solidFill>
            </a:ln>
          </c:spPr>
          <c:marker>
            <c:symbol val="square"/>
            <c:size val="1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Pt>
            <c:idx val="0"/>
            <c:bubble3D val="0"/>
            <c:spPr>
              <a:ln>
                <a:solidFill>
                  <a:srgbClr val="C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9BF-4839-AE3C-940BB6CD545F}"/>
              </c:ext>
            </c:extLst>
          </c:dPt>
          <c:xVal>
            <c:numRef>
              <c:f>'SN curve cracked'!$G$26</c:f>
              <c:numCache>
                <c:formatCode>#,##0</c:formatCode>
                <c:ptCount val="1"/>
                <c:pt idx="0">
                  <c:v>10000000</c:v>
                </c:pt>
              </c:numCache>
            </c:numRef>
          </c:xVal>
          <c:yVal>
            <c:numRef>
              <c:f>'SN curve cracked'!$F$26</c:f>
              <c:numCache>
                <c:formatCode>General</c:formatCode>
                <c:ptCount val="1"/>
                <c:pt idx="0">
                  <c:v>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59BF-4839-AE3C-940BB6CD5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48237568"/>
        <c:axId val="-1848233216"/>
      </c:scatterChart>
      <c:valAx>
        <c:axId val="-1848237568"/>
        <c:scaling>
          <c:logBase val="10"/>
          <c:orientation val="minMax"/>
          <c:max val="15000000"/>
          <c:min val="10000"/>
        </c:scaling>
        <c:delete val="0"/>
        <c:axPos val="b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/>
                  <a:t>Number of cycles</a:t>
                </a:r>
              </a:p>
            </c:rich>
          </c:tx>
          <c:layout>
            <c:manualLayout>
              <c:xMode val="edge"/>
              <c:yMode val="edge"/>
              <c:x val="0.39542497229654555"/>
              <c:y val="0.88415538638739788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spPr>
          <a:ln w="15875">
            <a:solidFill>
              <a:srgbClr val="000000"/>
            </a:solidFill>
          </a:ln>
        </c:spPr>
        <c:crossAx val="-1848233216"/>
        <c:crossesAt val="60"/>
        <c:crossBetween val="midCat"/>
      </c:valAx>
      <c:valAx>
        <c:axId val="-1848233216"/>
        <c:scaling>
          <c:orientation val="minMax"/>
          <c:max val="160"/>
          <c:min val="60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 dirty="0" smtClean="0"/>
                  <a:t>Max Stress</a:t>
                </a:r>
                <a:r>
                  <a:rPr lang="de-DE" sz="2000" dirty="0"/>
                  <a:t>, MPa</a:t>
                </a:r>
              </a:p>
            </c:rich>
          </c:tx>
          <c:layout>
            <c:manualLayout>
              <c:xMode val="edge"/>
              <c:yMode val="edge"/>
              <c:x val="3.6620752317127652E-3"/>
              <c:y val="0.2439841147008197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rgbClr val="000000"/>
            </a:solidFill>
          </a:ln>
        </c:spPr>
        <c:crossAx val="-1848237568"/>
        <c:crosses val="autoZero"/>
        <c:crossBetween val="midCat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A4C3C-CA36-42BE-81E2-C89EF94D2FBD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F0F2C-1449-4CAF-B047-47A7423C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7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19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175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906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19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374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33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73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21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72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664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8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BF3FF-852D-4382-A773-A40B8FFD06D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71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537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578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075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05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03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523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65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729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634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37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8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34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07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68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98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62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0F2C-1449-4CAF-B047-47A7423CA9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97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68839-07F6-45A1-8A03-6AB731D4DAAA}" type="datetime1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B9C5-51D6-4564-9B6B-24F426CE140C}" type="datetime1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12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94BD-A33E-4338-B2E3-11789F3368B3}" type="datetime1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23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HEADLINE 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xmlns="" id="{FEF0CD83-5284-1445-8980-8A730063E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277" y="1776000"/>
            <a:ext cx="11107560" cy="4054416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2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3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</a:t>
            </a:r>
            <a:r>
              <a:rPr lang="de-DE" dirty="0" err="1"/>
              <a:t>level</a:t>
            </a:r>
            <a:r>
              <a:rPr lang="de-DE" dirty="0"/>
              <a:t> CALIBRI light, </a:t>
            </a:r>
            <a:r>
              <a:rPr lang="de-DE" dirty="0" err="1"/>
              <a:t>black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sub-points</a:t>
            </a:r>
          </a:p>
          <a:p>
            <a:pPr lvl="3"/>
            <a:r>
              <a:rPr lang="de-DE" dirty="0"/>
              <a:t>3.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sub-points</a:t>
            </a:r>
          </a:p>
          <a:p>
            <a:pPr lvl="4"/>
            <a:r>
              <a:rPr lang="de-DE" dirty="0"/>
              <a:t>4. </a:t>
            </a:r>
          </a:p>
          <a:p>
            <a:pPr lvl="5"/>
            <a:r>
              <a:rPr lang="de-DE" dirty="0"/>
              <a:t>5. </a:t>
            </a:r>
          </a:p>
          <a:p>
            <a:pPr lvl="6"/>
            <a:r>
              <a:rPr lang="de-DE" dirty="0"/>
              <a:t> 6. </a:t>
            </a:r>
          </a:p>
          <a:p>
            <a:pPr lvl="7"/>
            <a:r>
              <a:rPr lang="de-DE" dirty="0"/>
              <a:t>7. </a:t>
            </a:r>
          </a:p>
          <a:p>
            <a:pPr lvl="8"/>
            <a:r>
              <a:rPr lang="de-DE" dirty="0"/>
              <a:t>8. </a:t>
            </a:r>
          </a:p>
          <a:p>
            <a:pPr lvl="8"/>
            <a:endParaRPr lang="de-DE" dirty="0"/>
          </a:p>
        </p:txBody>
      </p:sp>
      <p:pic>
        <p:nvPicPr>
          <p:cNvPr id="22" name="Bild 21">
            <a:extLst>
              <a:ext uri="{FF2B5EF4-FFF2-40B4-BE49-F238E27FC236}">
                <a16:creationId xmlns:a16="http://schemas.microsoft.com/office/drawing/2014/main" xmlns="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7"/>
            <a:ext cx="12192000" cy="48977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xmlns="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8" y="235680"/>
            <a:ext cx="8402373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5" name="Textplatzhalter 15">
            <a:extLst>
              <a:ext uri="{FF2B5EF4-FFF2-40B4-BE49-F238E27FC236}">
                <a16:creationId xmlns:a16="http://schemas.microsoft.com/office/drawing/2014/main" xmlns="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278" y="609600"/>
            <a:ext cx="6776223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xmlns="" id="{F18CA112-7613-EB4D-85F4-5148ABAEB748}"/>
              </a:ext>
            </a:extLst>
          </p:cNvPr>
          <p:cNvSpPr txBox="1"/>
          <p:nvPr userDrawn="1"/>
        </p:nvSpPr>
        <p:spPr>
          <a:xfrm>
            <a:off x="11685184" y="6614049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897" y="6384716"/>
            <a:ext cx="347180" cy="352440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794" y="6598686"/>
            <a:ext cx="465647" cy="259315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xmlns="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01" y="306660"/>
            <a:ext cx="2635200" cy="5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2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96E1-AFB8-4B57-B7E2-2BE9A91D71B1}" type="datetime1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9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1005-1F2C-4856-861C-39E31B9706C8}" type="datetime1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7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D51-5F8C-40A0-BAE4-1DAE6D90AE78}" type="datetime1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49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7D37-718F-461F-84D1-3C50BD259FF6}" type="datetime1">
              <a:rPr lang="ru-RU" smtClean="0"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8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2BF8-B8BE-4728-8A07-0DA9F8168C47}" type="datetime1">
              <a:rPr lang="ru-RU" smtClean="0"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9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4ECB-240A-48FB-A44B-932D890EF1F5}" type="datetime1">
              <a:rPr lang="ru-RU" smtClean="0"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9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C768-5A35-4793-9920-ECB4269D034E}" type="datetime1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34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0467-5D3A-479A-96EF-2BE8AE6376C8}" type="datetime1">
              <a:rPr lang="ru-RU" smtClean="0"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51AB0-3340-4EBD-8777-6FE979589D9C}" type="datetime1">
              <a:rPr lang="ru-RU" smtClean="0"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C8DC-F00C-4988-A91B-7A4A6FDFD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97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3" Type="http://schemas.openxmlformats.org/officeDocument/2006/relationships/image" Target="../media/image53.png"/><Relationship Id="rId7" Type="http://schemas.openxmlformats.org/officeDocument/2006/relationships/image" Target="../media/image57.tiff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6.png"/><Relationship Id="rId3" Type="http://schemas.openxmlformats.org/officeDocument/2006/relationships/chart" Target="../charts/chart1.xml"/><Relationship Id="rId7" Type="http://schemas.openxmlformats.org/officeDocument/2006/relationships/image" Target="../media/image83.pn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microsoft.com/office/2007/relationships/hdphoto" Target="../media/hdphoto2.wdp"/><Relationship Id="rId5" Type="http://schemas.openxmlformats.org/officeDocument/2006/relationships/chart" Target="../charts/chart2.xml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microsoft.com/office/2007/relationships/hdphoto" Target="../media/hdphoto1.wdp"/><Relationship Id="rId1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Лазерное ударное упрочнение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49974" y="4324267"/>
            <a:ext cx="615803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b="1" i="1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Вшивков А.Н., </a:t>
            </a:r>
            <a:r>
              <a:rPr lang="ru-RU" b="1" i="1" dirty="0" err="1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Гачегова</a:t>
            </a:r>
            <a:r>
              <a:rPr lang="ru-RU" b="1" i="1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 Е.А., </a:t>
            </a:r>
            <a:r>
              <a:rPr lang="ru-RU" b="1" i="1" dirty="0" err="1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Плехов</a:t>
            </a:r>
            <a:r>
              <a:rPr lang="ru-RU" b="1" i="1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 О.А. </a:t>
            </a:r>
          </a:p>
          <a:p>
            <a:pPr algn="r">
              <a:lnSpc>
                <a:spcPct val="120000"/>
              </a:lnSpc>
            </a:pPr>
            <a:r>
              <a:rPr lang="ru-RU" i="1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Пермский Федеральный Исследовательский центр </a:t>
            </a:r>
            <a:r>
              <a:rPr lang="ru-RU" i="1" dirty="0" err="1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УрО</a:t>
            </a:r>
            <a:r>
              <a:rPr lang="ru-RU" i="1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 РАН</a:t>
            </a:r>
          </a:p>
          <a:p>
            <a:pPr algn="r">
              <a:lnSpc>
                <a:spcPct val="120000"/>
              </a:lnSpc>
            </a:pPr>
            <a:r>
              <a:rPr lang="ru-RU" i="1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Институт </a:t>
            </a:r>
            <a:r>
              <a:rPr lang="ru-RU" i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механики сплошных сред </a:t>
            </a:r>
            <a:r>
              <a:rPr lang="ru-RU" i="1" dirty="0" err="1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УрО</a:t>
            </a:r>
            <a:r>
              <a:rPr lang="ru-RU" i="1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РАН</a:t>
            </a:r>
          </a:p>
          <a:p>
            <a:pPr algn="r">
              <a:lnSpc>
                <a:spcPct val="120000"/>
              </a:lnSpc>
            </a:pPr>
            <a:r>
              <a:rPr lang="ru-RU" i="1" dirty="0" smtClean="0">
                <a:solidFill>
                  <a:srgbClr val="000000"/>
                </a:solidFill>
                <a:latin typeface="Times" panose="02020603050405020304" pitchFamily="18" charset="0"/>
              </a:rPr>
              <a:t>Лаборатория </a:t>
            </a:r>
            <a:r>
              <a:rPr lang="ru-RU" i="1" dirty="0" err="1" smtClean="0">
                <a:solidFill>
                  <a:srgbClr val="000000"/>
                </a:solidFill>
                <a:latin typeface="Times" panose="02020603050405020304" pitchFamily="18" charset="0"/>
              </a:rPr>
              <a:t>Термомеханики</a:t>
            </a:r>
            <a:r>
              <a:rPr lang="ru-RU" i="1" dirty="0" smtClean="0">
                <a:solidFill>
                  <a:srgbClr val="000000"/>
                </a:solidFill>
                <a:latin typeface="Times" panose="02020603050405020304" pitchFamily="18" charset="0"/>
              </a:rPr>
              <a:t> твёрдых тел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64810" y="6168695"/>
            <a:ext cx="1578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г. </a:t>
            </a:r>
            <a:r>
              <a:rPr lang="ru-RU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Пермь, </a:t>
            </a:r>
            <a:r>
              <a:rPr lang="ru-RU" dirty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2022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26" y="323245"/>
            <a:ext cx="2600742" cy="1598236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7" y="68085"/>
            <a:ext cx="1300586" cy="210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75110" y="3519977"/>
            <a:ext cx="6158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0000"/>
                </a:solidFill>
                <a:latin typeface="Times" panose="02020603050405020304" pitchFamily="18" charset="0"/>
                <a:ea typeface="Calibri" panose="020F0502020204030204" pitchFamily="34" charset="0"/>
              </a:rPr>
              <a:t>Установка, обработка, испытания</a:t>
            </a:r>
            <a:endParaRPr lang="ru-RU" dirty="0"/>
          </a:p>
        </p:txBody>
      </p:sp>
      <p:pic>
        <p:nvPicPr>
          <p:cNvPr id="14" name="Picture 969" descr="D:\DOCUMENTS\док\КонференцииКомандировки\КазаньСъезд _2015\постер\Снимок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347" y="621447"/>
            <a:ext cx="4784693" cy="100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5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70991" y="-150382"/>
            <a:ext cx="12192000" cy="1011382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Лазерная ударная проковка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69755" y="3770426"/>
            <a:ext cx="5316402" cy="3043827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Лазерная ударная проковка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процесс обработки поверхности, который используется для создания полезных остаточных напряжений в материалах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способствует увеличению таких свойств, как: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твердость;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к коррозии;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к усталостному разрушению;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износостойкость;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долговечность.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может служить эффективным механизмом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залечивания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усталостных трещин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sz="half" idx="2"/>
          </p:nvPr>
        </p:nvSpPr>
        <p:spPr>
          <a:xfrm>
            <a:off x="6535296" y="3239257"/>
            <a:ext cx="4907807" cy="2876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Остаточные напряжения после ЛУП и ДО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794" y="182881"/>
            <a:ext cx="5064453" cy="3156856"/>
          </a:xfrm>
          <a:prstGeom prst="rect">
            <a:avLst/>
          </a:prstGeom>
        </p:spPr>
      </p:pic>
      <p:pic>
        <p:nvPicPr>
          <p:cNvPr id="4" name="Skype_Video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997144" y="2037518"/>
            <a:ext cx="4970082" cy="3485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4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30658" y="1857554"/>
            <a:ext cx="4579096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обработки: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8845" y="2547639"/>
            <a:ext cx="4049564" cy="213106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импульсе – 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 (30 ГВт/см</a:t>
            </a:r>
            <a:r>
              <a:rPr lang="ru-RU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пятна – 1х1 мм;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Перекрытие – 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Защитный слой – алюминиевая фольга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ЛУП: вокруг концентратора напряжений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82779" y="5069764"/>
            <a:ext cx="35277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движения лазерного луча по поверхности материала в процессе упрочнения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484342"/>
            <a:ext cx="12192000" cy="5574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Титановый сплав ОТ4-0, ИМСС УрО РАН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746529" y="1531135"/>
            <a:ext cx="4527021" cy="3496835"/>
            <a:chOff x="7371802" y="3151246"/>
            <a:chExt cx="4527021" cy="349683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1802" y="3151246"/>
              <a:ext cx="3496835" cy="3496835"/>
            </a:xfrm>
            <a:prstGeom prst="rect">
              <a:avLst/>
            </a:prstGeom>
          </p:spPr>
        </p:pic>
        <p:cxnSp>
          <p:nvCxnSpPr>
            <p:cNvPr id="3" name="Прямая со стрелкой 2"/>
            <p:cNvCxnSpPr/>
            <p:nvPr/>
          </p:nvCxnSpPr>
          <p:spPr>
            <a:xfrm flipH="1">
              <a:off x="10868637" y="3938633"/>
              <a:ext cx="16934" cy="173403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967489" y="4730386"/>
              <a:ext cx="9313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28 мм</a:t>
              </a:r>
              <a:endParaRPr lang="ru-RU" sz="1600" dirty="0"/>
            </a:p>
          </p:txBody>
        </p:sp>
      </p:grpSp>
      <p:pic>
        <p:nvPicPr>
          <p:cNvPr id="18" name="Рисунок 17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3804146" y="2336922"/>
            <a:ext cx="3659899" cy="180578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414847" y="5069764"/>
            <a:ext cx="2967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образцов титанового сплава ОТ4-0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38045"/>
            <a:ext cx="12192000" cy="102508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остаточных напряжений ОТ4-0 после обработки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01" y="5481493"/>
            <a:ext cx="5830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 остаточных напряжений по глубине в образцах из титанового сплава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ОТ4-0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3" y="1214956"/>
            <a:ext cx="5139373" cy="41883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44306" y="5727714"/>
            <a:ext cx="54048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24. Образец после измерения остаточных напряжений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670" t="16273" r="35449" b="29743"/>
          <a:stretch/>
        </p:blipFill>
        <p:spPr>
          <a:xfrm rot="16200000">
            <a:off x="7089693" y="1236155"/>
            <a:ext cx="4008749" cy="4403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3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alibration_PD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99" y="3696252"/>
            <a:ext cx="3054484" cy="18254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6908"/>
            <a:ext cx="12192000" cy="61223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испытания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052" y="1058904"/>
            <a:ext cx="5920780" cy="266497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Серво-гидравлическая испытательная машина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BI-00-100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(100 кН)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длины трещины методом падения электрического потенциала, при постоянном токе 5 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нагрузка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11кН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асимметрии цикла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0.1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нагружения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Гц </a:t>
            </a:r>
          </a:p>
          <a:p>
            <a:pPr>
              <a:lnSpc>
                <a:spcPct val="12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83" y="886806"/>
            <a:ext cx="2913533" cy="3923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21907" y="4942822"/>
            <a:ext cx="3497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Испытательная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серво-гидравлическая машина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Biss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BI-00-100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 b="1202"/>
          <a:stretch/>
        </p:blipFill>
        <p:spPr>
          <a:xfrm rot="5400000">
            <a:off x="1039279" y="3246121"/>
            <a:ext cx="1799391" cy="2581218"/>
          </a:xfrm>
          <a:prstGeom prst="rect">
            <a:avLst/>
          </a:prstGeom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75" y="5144596"/>
            <a:ext cx="1389416" cy="1280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83267" y="5672477"/>
            <a:ext cx="40926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измерения длины трещины методом падения электрического потенциала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7542"/>
            <a:ext cx="12192000" cy="58129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испытаний ОТ4-0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6" y="1231388"/>
            <a:ext cx="3964045" cy="28405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7327" y="4260167"/>
            <a:ext cx="3611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</a:t>
            </a:r>
            <a:r>
              <a:rPr lang="en-GB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зависимости длины трещины от времени испытания, сплошные линии – материал в исходном состоянии, штриховые – материал после обработки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14173" y="4606357"/>
            <a:ext cx="3611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</a:t>
            </a:r>
            <a:r>
              <a:rPr lang="en-GB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зависимости скорости роста трещины от длины трещины, сплошные линии – материал в исходном состоянии, штриховые – материал после обработки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28" y="2653478"/>
            <a:ext cx="4177719" cy="2875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637" y="1916349"/>
            <a:ext cx="4366390" cy="26038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17349" y="5539415"/>
            <a:ext cx="3611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en-GB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зависимости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скорости роста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трещины от времени испытания, сплошные линии – материал в исходном состоянии, штриховые – материал после обработки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768"/>
            <a:ext cx="12192000" cy="102727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Экспресс-тест для определения предела усталости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045516" y="988756"/>
            <a:ext cx="5425285" cy="3795712"/>
            <a:chOff x="1319379" y="1690688"/>
            <a:chExt cx="5533501" cy="4144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79" y="1690688"/>
              <a:ext cx="5533501" cy="4144000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2308634" y="4336610"/>
              <a:ext cx="3494637" cy="896293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4671588" y="2336316"/>
              <a:ext cx="1683945" cy="2579716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308634" y="4675696"/>
              <a:ext cx="3286408" cy="8859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4526733" y="3016251"/>
              <a:ext cx="1757717" cy="2343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4916032" y="3512745"/>
              <a:ext cx="9053" cy="204891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310513" y="4946468"/>
            <a:ext cx="4817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изменения температуры от амплитуды приложенного циклического нагружения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403" y="5962121"/>
            <a:ext cx="11733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Rosa G.,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Risitano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2000.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Thermographic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methodology for rapid determination of the fatigue limit of materials and mechanical components. International Journal of Fatigue 22, 65–73. Luong, M., 1998. Fatigue limit evaluation of metals using an infrared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thermographic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technique. Mechanics of Materials 28, 155–163.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nalytprom.ru/wp-content/uploads/2020/05/%D0%A2%D0%B5%D0%BF%D0%BB%D0%BE%D0%B2%D0%B8%D0%B7%D0%BE%D1%80-FLIR-SC5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2" b="18735"/>
          <a:stretch/>
        </p:blipFill>
        <p:spPr bwMode="auto">
          <a:xfrm>
            <a:off x="7470298" y="2769325"/>
            <a:ext cx="3261510" cy="21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1655" y="1289161"/>
            <a:ext cx="3757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камеры: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Спектральный диапазон 3-5 мкм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кадра 320х256 точек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 25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01655" y="5155048"/>
            <a:ext cx="4089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31. Инфракрасная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FLIR SC 5000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62045" y="-68094"/>
            <a:ext cx="2713843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АРМКО-железо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609464" y="3571611"/>
            <a:ext cx="4818570" cy="1764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обработки: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импульсе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Дж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ГВт/см</a:t>
            </a:r>
            <a:r>
              <a:rPr lang="ru-RU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пятна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2,5х2,5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Перекрытие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Защитное покрытие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стальная фольга 100 мкм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импульса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1.pn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61172" y="364426"/>
            <a:ext cx="3834822" cy="2345828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6610789" y="2736126"/>
            <a:ext cx="398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33. Результаты теста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Ризитано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экспресс-определению предела усталости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8625" y="2787553"/>
            <a:ext cx="41133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образцов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-железа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474" y="3410006"/>
            <a:ext cx="3810252" cy="2828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606" y="1087792"/>
            <a:ext cx="5340559" cy="159729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761172" y="6206309"/>
            <a:ext cx="3698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Остаточные напряжения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7429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Циклические испытания АРМКО-железа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689288" y="1761980"/>
            <a:ext cx="4404510" cy="160855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Серво-гидравлическая испытательная машина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BI-00-100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(100 кН)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нагрузка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асимметрии цикла: -1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нагружения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Гц </a:t>
            </a:r>
          </a:p>
          <a:p>
            <a:pPr>
              <a:lnSpc>
                <a:spcPct val="12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115468"/>
              </p:ext>
            </p:extLst>
          </p:nvPr>
        </p:nvGraphicFramePr>
        <p:xfrm>
          <a:off x="8715915" y="1620572"/>
          <a:ext cx="2733254" cy="1749966"/>
        </p:xfrm>
        <a:graphic>
          <a:graphicData uri="http://schemas.openxmlformats.org/drawingml/2006/table">
            <a:tbl>
              <a:tblPr firstRow="1" firstCol="1" bandRow="1"/>
              <a:tblGrid>
                <a:gridCol w="9332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49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50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3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циклов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7,5е5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1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&gt;1e6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1,18e5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9,12e4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069" y="4148275"/>
            <a:ext cx="3878751" cy="1645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706" y="4139249"/>
            <a:ext cx="3452388" cy="1641076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2" y="1289999"/>
            <a:ext cx="2646356" cy="356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87186" y="5003189"/>
            <a:ext cx="26463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Испытательная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серво-гидравлическая машина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Biss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BI-00-100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89288" y="6093675"/>
            <a:ext cx="7231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36. Образцы после циклических испытаний, (а) исходное состояние, (б) после обработки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28624" y="5793593"/>
            <a:ext cx="45654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(а)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01175" y="5780325"/>
            <a:ext cx="45654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(б)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71" descr="x400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8657" y="1225198"/>
            <a:ext cx="2361627" cy="1693267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04957"/>
            <a:ext cx="12192000" cy="761850"/>
          </a:xfrm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структуры АРМКО-железа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Рисунок 69" descr="x400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1" y="1215632"/>
            <a:ext cx="2329132" cy="1672262"/>
          </a:xfrm>
          <a:prstGeom prst="rect">
            <a:avLst/>
          </a:prstGeom>
          <a:noFill/>
        </p:spPr>
      </p:pic>
      <p:pic>
        <p:nvPicPr>
          <p:cNvPr id="48131" name="Рисунок 70" descr="x1500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231" y="3268785"/>
            <a:ext cx="2303252" cy="1653680"/>
          </a:xfrm>
          <a:prstGeom prst="rect">
            <a:avLst/>
          </a:prstGeom>
          <a:noFill/>
        </p:spPr>
      </p:pic>
      <p:pic>
        <p:nvPicPr>
          <p:cNvPr id="48129" name="Рисунок 72" descr="x1500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4156" y="3276863"/>
            <a:ext cx="2370338" cy="1701847"/>
          </a:xfrm>
          <a:prstGeom prst="rect">
            <a:avLst/>
          </a:prstGeom>
          <a:noFill/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25749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725328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741760" y="5149295"/>
            <a:ext cx="43809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Рис.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37.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Микроструктура образца в зоне лазерной обработки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5858665" y="5133254"/>
            <a:ext cx="33214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Рис. 38. </a:t>
            </a:r>
            <a:r>
              <a:rPr kumimoji="0" lang="en-US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Kernel average </a:t>
            </a:r>
            <a:r>
              <a:rPr kumimoji="0" lang="en-US" sz="1600" b="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misorientation</a:t>
            </a:r>
            <a:r>
              <a:rPr kumimoji="0" lang="en-US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(KAM)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61277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9537805" y="5701905"/>
            <a:ext cx="24121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Рис. 39. </a:t>
            </a:r>
            <a:r>
              <a:rPr kumimoji="0" lang="ru-RU" sz="1600" b="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Микротвёрдость</a:t>
            </a:r>
            <a:endParaRPr kumimoji="0" lang="ru-RU" sz="1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\\SERGEY\InOut\Озеров\АРМКО железо\SP0\Микротвердость SP0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91" y="1233313"/>
            <a:ext cx="2237138" cy="177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\\SERGEY\InOut\Озеров\АРМКО железо\SP4\Микротвердость SP4.ti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940" y="3648393"/>
            <a:ext cx="2272839" cy="1793289"/>
          </a:xfrm>
          <a:prstGeom prst="rect">
            <a:avLst/>
          </a:prstGeom>
          <a:noFill/>
          <a:ln>
            <a:noFill/>
          </a:ln>
        </p:spPr>
      </p:pic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27813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9" name="Рисунок 80" descr="Kerne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95650" y="1209440"/>
            <a:ext cx="1764645" cy="1760701"/>
          </a:xfrm>
          <a:prstGeom prst="rect">
            <a:avLst/>
          </a:prstGeom>
          <a:noFill/>
        </p:spPr>
      </p:pic>
      <p:pic>
        <p:nvPicPr>
          <p:cNvPr id="48138" name="Рисунок 81" descr="Kernel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65284" y="1215632"/>
            <a:ext cx="1768834" cy="1764881"/>
          </a:xfrm>
          <a:prstGeom prst="rect">
            <a:avLst/>
          </a:prstGeom>
          <a:noFill/>
        </p:spPr>
      </p:pic>
      <p:pic>
        <p:nvPicPr>
          <p:cNvPr id="48143" name="Рисунок 16" descr="Kerne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8471" y="3215328"/>
            <a:ext cx="1768415" cy="1763382"/>
          </a:xfrm>
          <a:prstGeom prst="rect">
            <a:avLst/>
          </a:prstGeom>
          <a:noFill/>
        </p:spPr>
      </p:pic>
      <p:pic>
        <p:nvPicPr>
          <p:cNvPr id="33" name="Рисунок 32" descr="J:\ARMCO 04.02.2021\SP4 LSP Im\Kernel.tif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863" y="3204265"/>
            <a:ext cx="1766978" cy="17511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40067" y="6313392"/>
            <a:ext cx="9405604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Prokhorov A.,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Vshivkov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Plekhov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Kashaev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Fomin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Ozerov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Zherebtsov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The Effect of LSP on the Structure Evolution and Self-Heating of ARMCO Iron under Cyclic Loading // Metals. – 2021. – Vol. 11. – Is. 8, - P. 1198, doi:10.3390/met11081198.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9753" y="2574925"/>
            <a:ext cx="413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</a:t>
            </a: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04244" y="2556219"/>
            <a:ext cx="426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</a:t>
            </a: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-44562" y="4616873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</a:t>
            </a: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653015" y="4600424"/>
            <a:ext cx="413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</a:t>
            </a: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3049" y="5837402"/>
            <a:ext cx="90117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Базовый материал </a:t>
            </a:r>
            <a:r>
              <a:rPr lang="en-US" sz="1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</a:t>
            </a:r>
            <a:r>
              <a:rPr lang="en-US" sz="1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r>
              <a:rPr lang="ru-RU" sz="1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после обработки (б), базовый после испытания (в), после обработки после испытания (г)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54494" y="2643143"/>
            <a:ext cx="413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</a:t>
            </a: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500048" y="2633815"/>
            <a:ext cx="426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</a:t>
            </a: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345783" y="4616873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</a:t>
            </a: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506460" y="4579363"/>
            <a:ext cx="413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</a:t>
            </a:r>
            <a:r>
              <a:rPr lang="en-US" sz="16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700" y="1347903"/>
            <a:ext cx="3340340" cy="590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обработки: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180" y="2013666"/>
            <a:ext cx="4681791" cy="2301742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импульсе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Дж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ГВт/см</a:t>
            </a:r>
            <a:r>
              <a:rPr lang="ru-RU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Дж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(30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ГВт/см</a:t>
            </a:r>
            <a:r>
              <a:rPr lang="ru-RU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пятна –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1х1 мм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Перекрытие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Защитное покрытие – алюминиевая фольга 100 мкм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режима обработки: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концентратором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напряжений и вокруг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33954" y="5405392"/>
            <a:ext cx="33582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движения лазерного луча по поверхности материала в процессе упрочнения перед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концентратором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356872"/>
            <a:ext cx="12192000" cy="55746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образцов из ВТ1-0, ИМСС УрО РАН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6147" b="12364"/>
          <a:stretch/>
        </p:blipFill>
        <p:spPr>
          <a:xfrm>
            <a:off x="1046681" y="4614277"/>
            <a:ext cx="3030341" cy="16763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60718" y="6390277"/>
            <a:ext cx="301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40.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после ЛУП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476030" y="5405392"/>
            <a:ext cx="3461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движения лазерного луча по поверхности материала в процессе упрочнения вокруг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концентратора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972" y="2203322"/>
            <a:ext cx="3113367" cy="31012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506510" y="2203322"/>
            <a:ext cx="3162757" cy="309533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939232" y="1642903"/>
            <a:ext cx="1487426" cy="5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9138869" y="1642903"/>
            <a:ext cx="1487426" cy="5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494" y="60965"/>
            <a:ext cx="8751532" cy="761850"/>
          </a:xfrm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ИМСС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Helmholtz-Zentrum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Geesthacht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394014" y="822815"/>
            <a:ext cx="4856349" cy="3104841"/>
            <a:chOff x="5703327" y="1010052"/>
            <a:chExt cx="4244561" cy="271370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8" t="17995" r="18915" b="6763"/>
            <a:stretch/>
          </p:blipFill>
          <p:spPr>
            <a:xfrm>
              <a:off x="5703327" y="1010052"/>
              <a:ext cx="4244560" cy="2713703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9319232" y="1019983"/>
              <a:ext cx="628656" cy="733456"/>
              <a:chOff x="12012364" y="-3401504"/>
              <a:chExt cx="628656" cy="733456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2012364" y="-3401504"/>
                <a:ext cx="622800" cy="730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12365" y="-3397183"/>
                <a:ext cx="628655" cy="729135"/>
              </a:xfrm>
              <a:prstGeom prst="rect">
                <a:avLst/>
              </a:prstGeom>
            </p:spPr>
          </p:pic>
        </p:grpSp>
      </p:grpSp>
      <p:grpSp>
        <p:nvGrpSpPr>
          <p:cNvPr id="9" name="Группа 8"/>
          <p:cNvGrpSpPr/>
          <p:nvPr/>
        </p:nvGrpSpPr>
        <p:grpSpPr>
          <a:xfrm>
            <a:off x="7570474" y="3383181"/>
            <a:ext cx="4449552" cy="3011283"/>
            <a:chOff x="0" y="4130979"/>
            <a:chExt cx="4076378" cy="272702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44297"/>
              <a:ext cx="4076378" cy="2713703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3327578" y="4130979"/>
              <a:ext cx="748800" cy="727012"/>
              <a:chOff x="6665956" y="-50533"/>
              <a:chExt cx="748800" cy="727012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6665956" y="-43521"/>
                <a:ext cx="748800" cy="72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" t="2569" r="82625" b="39781"/>
              <a:stretch/>
            </p:blipFill>
            <p:spPr>
              <a:xfrm>
                <a:off x="6677335" y="-50533"/>
                <a:ext cx="737421" cy="726961"/>
              </a:xfrm>
              <a:prstGeom prst="rect">
                <a:avLst/>
              </a:prstGeom>
            </p:spPr>
          </p:pic>
        </p:grp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5" t="7796" r="23095" b="18871"/>
          <a:stretch/>
        </p:blipFill>
        <p:spPr>
          <a:xfrm>
            <a:off x="163779" y="62796"/>
            <a:ext cx="3493814" cy="67239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0127" y="6394464"/>
            <a:ext cx="3009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Helmholtz-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Zentrum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Geesthacht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1161" y="3970295"/>
            <a:ext cx="2016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2. ИМСС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9384" y="6048051"/>
            <a:ext cx="3517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1. Соглашение о сотрудничестве ИМСС УрО РАН и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Helmholtz-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Zentrum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Geesthacht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8101"/>
            <a:ext cx="12192000" cy="102508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остаточных напряжений, ВТ1-0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79303" y="5344043"/>
            <a:ext cx="9623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 остаточных напряжений по глубине в образцах из титанового сплава ВТ1-0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после обработки рядом с концентратором напряжений;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после обработки вокруг концентратора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напряжений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93371" y="1543668"/>
            <a:ext cx="4257045" cy="3627968"/>
            <a:chOff x="2499872" y="1985195"/>
            <a:chExt cx="3577264" cy="304864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/>
            <a:srcRect l="7703" t="16435" r="43404" b="12123"/>
            <a:stretch/>
          </p:blipFill>
          <p:spPr>
            <a:xfrm>
              <a:off x="2599039" y="2175124"/>
              <a:ext cx="3478097" cy="2858711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2499872" y="1985195"/>
              <a:ext cx="346302" cy="271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(а</a:t>
              </a:r>
              <a:r>
                <a:rPr lang="ru-RU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251579" y="1543668"/>
            <a:ext cx="4134941" cy="3492844"/>
            <a:chOff x="6407696" y="1966123"/>
            <a:chExt cx="3631656" cy="306771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/>
            <a:srcRect l="7643" t="16603" r="43024" b="11964"/>
            <a:stretch/>
          </p:blipFill>
          <p:spPr>
            <a:xfrm>
              <a:off x="6529573" y="2175124"/>
              <a:ext cx="3509779" cy="2858711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6407696" y="1966123"/>
              <a:ext cx="496917" cy="283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(б</a:t>
              </a:r>
              <a:r>
                <a:rPr lang="ru-RU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81281"/>
            <a:ext cx="12191999" cy="863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Титановый сплав ВТ1-0: результаты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06" y="1116731"/>
            <a:ext cx="4158236" cy="31140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6399" y="4282868"/>
            <a:ext cx="38838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длины трещины от времени испытания, сплошные линии – материал в исходном состоянии, штриховые – материал после обработки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78310" y="4491175"/>
            <a:ext cx="36114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скорости роста трещины от длины трещины, сплошные линии – материал в исходном состоянии, штриховые – материал после обработки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6979" y="6024176"/>
            <a:ext cx="4579096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испытаний: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947820" y="5814614"/>
            <a:ext cx="4579096" cy="7522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нагрузка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8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асимметрии – 0.1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нагружения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Гц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711"/>
            <a:ext cx="4154448" cy="3111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98" y="1061829"/>
            <a:ext cx="4301067" cy="322103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294242" y="4277815"/>
            <a:ext cx="3797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скорости роста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трещины от времени испытания, сплошные линии – материал в исходном состоянии, штриховые – материал после обработки</a:t>
            </a:r>
          </a:p>
        </p:txBody>
      </p:sp>
      <p:sp>
        <p:nvSpPr>
          <p:cNvPr id="6" name="Овал 5"/>
          <p:cNvSpPr/>
          <p:nvPr/>
        </p:nvSpPr>
        <p:spPr>
          <a:xfrm>
            <a:off x="838200" y="1466661"/>
            <a:ext cx="574141" cy="21185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077225" y="1613092"/>
            <a:ext cx="1498894" cy="211851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230877" y="1212279"/>
            <a:ext cx="1269862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89803" y="1215518"/>
            <a:ext cx="1269862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829004" y="1466661"/>
            <a:ext cx="574141" cy="21185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008524" y="2979763"/>
            <a:ext cx="1498894" cy="84866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257054" y="2605329"/>
            <a:ext cx="1269862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923061" y="991891"/>
            <a:ext cx="1269862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 rot="19201187">
            <a:off x="9045800" y="2189005"/>
            <a:ext cx="2391344" cy="4439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0753774" y="1123868"/>
            <a:ext cx="1269862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 rot="20424036">
            <a:off x="9097527" y="3216061"/>
            <a:ext cx="2278449" cy="605409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0776579" y="3466258"/>
            <a:ext cx="1269862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2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/>
      <p:bldP spid="17" grpId="0"/>
      <p:bldP spid="18" grpId="0" animBg="1"/>
      <p:bldP spid="21" grpId="0" animBg="1"/>
      <p:bldP spid="22" grpId="0"/>
      <p:bldP spid="19" grpId="0"/>
      <p:bldP spid="20" grpId="0" animBg="1"/>
      <p:bldP spid="24" grpId="0"/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040" y="2630709"/>
            <a:ext cx="5752141" cy="29456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1002" y="2600891"/>
            <a:ext cx="5762892" cy="2945682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89779" y="6581448"/>
            <a:ext cx="3390672" cy="27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1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19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19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Kashaev</a:t>
            </a:r>
            <a:r>
              <a:rPr lang="de-DE" sz="119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1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al.: </a:t>
            </a:r>
            <a:r>
              <a:rPr lang="de-DE" sz="1197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Int. J. </a:t>
            </a:r>
            <a:r>
              <a:rPr lang="de-DE" sz="1197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Fatigue</a:t>
            </a:r>
            <a:r>
              <a:rPr lang="de-DE" sz="1197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19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 </a:t>
            </a:r>
            <a:r>
              <a:rPr lang="de-DE" sz="11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19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2017) 223-233</a:t>
            </a:r>
            <a:endParaRPr lang="de-DE" sz="11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pieren 1"/>
          <p:cNvGrpSpPr/>
          <p:nvPr/>
        </p:nvGrpSpPr>
        <p:grpSpPr>
          <a:xfrm>
            <a:off x="5573711" y="1135155"/>
            <a:ext cx="1314581" cy="1307277"/>
            <a:chOff x="4165019" y="1185331"/>
            <a:chExt cx="985936" cy="1307277"/>
          </a:xfrm>
        </p:grpSpPr>
        <p:pic>
          <p:nvPicPr>
            <p:cNvPr id="12" name="Grafik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9680" y="1185331"/>
              <a:ext cx="951275" cy="1046881"/>
            </a:xfrm>
            <a:prstGeom prst="rect">
              <a:avLst/>
            </a:prstGeom>
          </p:spPr>
        </p:pic>
        <p:sp>
          <p:nvSpPr>
            <p:cNvPr id="13" name="Ellipse 8"/>
            <p:cNvSpPr/>
            <p:nvPr/>
          </p:nvSpPr>
          <p:spPr>
            <a:xfrm>
              <a:off x="4279739" y="1779608"/>
              <a:ext cx="196770" cy="1996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9"/>
            <p:cNvSpPr/>
            <p:nvPr/>
          </p:nvSpPr>
          <p:spPr>
            <a:xfrm>
              <a:off x="4279739" y="1297277"/>
              <a:ext cx="196770" cy="1996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" name="Gerade Verbindung mit Pfeil 10"/>
            <p:cNvCxnSpPr/>
            <p:nvPr/>
          </p:nvCxnSpPr>
          <p:spPr>
            <a:xfrm>
              <a:off x="4378124" y="2446852"/>
              <a:ext cx="77283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1"/>
            <p:cNvSpPr txBox="1"/>
            <p:nvPr/>
          </p:nvSpPr>
          <p:spPr>
            <a:xfrm>
              <a:off x="4618946" y="2123276"/>
              <a:ext cx="291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W</a:t>
              </a:r>
              <a:endParaRPr lang="de-DE" dirty="0"/>
            </a:p>
          </p:txBody>
        </p:sp>
        <p:sp>
          <p:nvSpPr>
            <p:cNvPr id="17" name="Textfeld 12"/>
            <p:cNvSpPr txBox="1"/>
            <p:nvPr/>
          </p:nvSpPr>
          <p:spPr>
            <a:xfrm>
              <a:off x="4327240" y="2044076"/>
              <a:ext cx="223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a</a:t>
              </a:r>
              <a:endParaRPr lang="de-DE" dirty="0"/>
            </a:p>
          </p:txBody>
        </p:sp>
        <p:cxnSp>
          <p:nvCxnSpPr>
            <p:cNvPr id="18" name="Gerade Verbindung mit Pfeil 13"/>
            <p:cNvCxnSpPr/>
            <p:nvPr/>
          </p:nvCxnSpPr>
          <p:spPr>
            <a:xfrm>
              <a:off x="4378124" y="2316064"/>
              <a:ext cx="18230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4"/>
            <p:cNvSpPr txBox="1"/>
            <p:nvPr/>
          </p:nvSpPr>
          <p:spPr>
            <a:xfrm>
              <a:off x="4371308" y="1565634"/>
              <a:ext cx="217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x</a:t>
              </a:r>
              <a:endParaRPr lang="de-DE" dirty="0"/>
            </a:p>
          </p:txBody>
        </p:sp>
        <p:sp>
          <p:nvSpPr>
            <p:cNvPr id="21" name="Textfeld 15"/>
            <p:cNvSpPr txBox="1"/>
            <p:nvPr/>
          </p:nvSpPr>
          <p:spPr>
            <a:xfrm>
              <a:off x="4165019" y="1404067"/>
              <a:ext cx="221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y</a:t>
              </a:r>
              <a:endParaRPr lang="de-DE" dirty="0"/>
            </a:p>
          </p:txBody>
        </p:sp>
        <p:pic>
          <p:nvPicPr>
            <p:cNvPr id="22" name="Grafik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8787" y="1521806"/>
              <a:ext cx="269175" cy="260203"/>
            </a:xfrm>
            <a:prstGeom prst="rect">
              <a:avLst/>
            </a:prstGeom>
          </p:spPr>
        </p:pic>
        <p:sp>
          <p:nvSpPr>
            <p:cNvPr id="23" name="Rechteck 17"/>
            <p:cNvSpPr/>
            <p:nvPr/>
          </p:nvSpPr>
          <p:spPr>
            <a:xfrm>
              <a:off x="4199680" y="1190561"/>
              <a:ext cx="951275" cy="93271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384714" y="5724257"/>
            <a:ext cx="8023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47.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остаточных напряжений образца после лазерной ударной проковки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" y="0"/>
            <a:ext cx="937768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остаточных напряжений после обработки</a:t>
            </a:r>
            <a:endParaRPr lang="ru-RU" sz="2800" b="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517"/>
          <a:stretch/>
        </p:blipFill>
        <p:spPr>
          <a:xfrm>
            <a:off x="9367521" y="375443"/>
            <a:ext cx="2664064" cy="6762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854" y="27605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Диссипация тепла, ВТ1-0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23</a:t>
            </a:fld>
            <a:endParaRPr lang="ru-RU"/>
          </a:p>
        </p:txBody>
      </p:sp>
      <p:pic>
        <p:nvPicPr>
          <p:cNvPr id="4" name="Рисунок 3" descr="D:\DOCUMENTS\PEENING\Статья плохой пининг\figures\3B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6232" r="6507"/>
          <a:stretch/>
        </p:blipFill>
        <p:spPr bwMode="auto">
          <a:xfrm>
            <a:off x="181130" y="2025466"/>
            <a:ext cx="3920090" cy="3107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DOCUMENTS\PEENING\Статья плохой пининг\figures\4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5432" r="3148"/>
          <a:stretch/>
        </p:blipFill>
        <p:spPr bwMode="auto">
          <a:xfrm>
            <a:off x="4300396" y="2025466"/>
            <a:ext cx="3702867" cy="3216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DOCUMENTS\PEENING\Статья плохой пининг\figures\4B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t="4819" r="7506" b="1"/>
          <a:stretch/>
        </p:blipFill>
        <p:spPr bwMode="auto">
          <a:xfrm>
            <a:off x="8163182" y="2025466"/>
            <a:ext cx="3425254" cy="3107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8037" y="5193668"/>
            <a:ext cx="3883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48.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диссипации тепла в вершине трещины 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11013" y="5241955"/>
            <a:ext cx="3611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диссипации тепла в вершине трещины от длины трещины, для обработки вариантом 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00396" y="5241956"/>
            <a:ext cx="3611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49.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диссипации тепла в вершине трещины от длины трещины, для обработки вариантом 1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8037" y="6356201"/>
            <a:ext cx="11135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Vshivkov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Iziumova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Plekhov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O.,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Bär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(2016). Experimental study of heat dissipation at the crack tip during fatigue crack propagation, Frat. Ed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Integrita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Strutt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10(35), pp. 57–63. DOI: 10.3221/IGF-ESIS.35.07.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500" y="443465"/>
            <a:ext cx="4324954" cy="9907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425040" y="1124363"/>
            <a:ext cx="10278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4345" indent="-244345">
              <a:buFont typeface="Wingdings" panose="05000000000000000000" pitchFamily="2" charset="2"/>
              <a:buChar char="Ø"/>
            </a:pPr>
            <a:r>
              <a:rPr lang="ru-RU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замедление </a:t>
            </a:r>
            <a:r>
              <a:rPr lang="ru-RU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</a:t>
            </a:r>
            <a:r>
              <a:rPr lang="ru-RU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трещины </a:t>
            </a:r>
            <a:r>
              <a:rPr lang="ru-RU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зоне </a:t>
            </a:r>
            <a:r>
              <a:rPr lang="ru-RU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ЛУП </a:t>
            </a:r>
            <a:r>
              <a:rPr lang="ru-RU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высокими сжимающими остаточными напряжениями по толщине</a:t>
            </a:r>
            <a:endParaRPr lang="de-DE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70" y="2018581"/>
            <a:ext cx="8459767" cy="427367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376868" y="4388945"/>
            <a:ext cx="585417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4" dirty="0"/>
              <a:t>R = 0.1</a:t>
            </a:r>
            <a:endParaRPr lang="en-GB" sz="1154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10004696" y="2258107"/>
            <a:ext cx="1314581" cy="1409972"/>
            <a:chOff x="4165019" y="1185331"/>
            <a:chExt cx="985936" cy="1409972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9680" y="1185331"/>
              <a:ext cx="951275" cy="1046881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4279739" y="1779608"/>
              <a:ext cx="196770" cy="1996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4279739" y="1297277"/>
              <a:ext cx="196770" cy="1996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>
              <a:off x="4378124" y="2446852"/>
              <a:ext cx="77283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4595262" y="2225971"/>
              <a:ext cx="291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W</a:t>
              </a:r>
              <a:endParaRPr lang="de-DE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327240" y="2044076"/>
              <a:ext cx="223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a</a:t>
              </a:r>
              <a:endParaRPr lang="de-DE" dirty="0"/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>
              <a:off x="4378124" y="2316064"/>
              <a:ext cx="18230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4371308" y="1565634"/>
              <a:ext cx="217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x</a:t>
              </a:r>
              <a:endParaRPr lang="de-DE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165019" y="1404067"/>
              <a:ext cx="221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y</a:t>
              </a:r>
              <a:endParaRPr lang="de-DE" dirty="0"/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48787" y="1521806"/>
              <a:ext cx="269175" cy="260203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4199680" y="1190561"/>
              <a:ext cx="951275" cy="93271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400" y="127000"/>
            <a:ext cx="9169400" cy="762000"/>
          </a:xfrm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8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остаточных напряжений </a:t>
            </a:r>
            <a:br>
              <a:rPr lang="ru-RU" sz="28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скорость распространения усталостный трещины</a:t>
            </a:r>
            <a:endParaRPr lang="ru-RU" sz="1400" b="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97295" y="5949451"/>
            <a:ext cx="8023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Зависимость скорости роста усталостной трещины от нормированной длины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1517"/>
          <a:stretch/>
        </p:blipFill>
        <p:spPr>
          <a:xfrm>
            <a:off x="9153908" y="214857"/>
            <a:ext cx="2664064" cy="676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18"/>
          <p:cNvSpPr txBox="1"/>
          <p:nvPr/>
        </p:nvSpPr>
        <p:spPr>
          <a:xfrm>
            <a:off x="489779" y="6581448"/>
            <a:ext cx="3390672" cy="27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1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19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197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Kashaev</a:t>
            </a:r>
            <a:r>
              <a:rPr lang="de-DE" sz="119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1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al.: </a:t>
            </a:r>
            <a:r>
              <a:rPr lang="de-DE" sz="1197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Int. J. </a:t>
            </a:r>
            <a:r>
              <a:rPr lang="de-DE" sz="1197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Fatigue</a:t>
            </a:r>
            <a:r>
              <a:rPr lang="de-DE" sz="1197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19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 </a:t>
            </a:r>
            <a:r>
              <a:rPr lang="de-DE" sz="11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119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2017) 223-233</a:t>
            </a:r>
            <a:endParaRPr lang="de-DE" sz="11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spect="1"/>
          </p:cNvSpPr>
          <p:nvPr/>
        </p:nvSpPr>
        <p:spPr>
          <a:xfrm>
            <a:off x="481958" y="6624766"/>
            <a:ext cx="363298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Kashaev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 Fatigue.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Fract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Eng. Mater.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2020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72"/>
          <p:cNvGrpSpPr/>
          <p:nvPr/>
        </p:nvGrpSpPr>
        <p:grpSpPr>
          <a:xfrm>
            <a:off x="3472695" y="1758867"/>
            <a:ext cx="9247944" cy="4741239"/>
            <a:chOff x="11489783" y="884507"/>
            <a:chExt cx="6935958" cy="4741239"/>
          </a:xfrm>
        </p:grpSpPr>
        <p:graphicFrame>
          <p:nvGraphicFramePr>
            <p:cNvPr id="7" name="Chart 38"/>
            <p:cNvGraphicFramePr>
              <a:graphicFrameLocks/>
            </p:cNvGraphicFramePr>
            <p:nvPr>
              <p:extLst/>
            </p:nvPr>
          </p:nvGraphicFramePr>
          <p:xfrm>
            <a:off x="11489783" y="884507"/>
            <a:ext cx="6935958" cy="47412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Rectangle 46"/>
            <p:cNvSpPr/>
            <p:nvPr/>
          </p:nvSpPr>
          <p:spPr>
            <a:xfrm>
              <a:off x="12993408" y="1107882"/>
              <a:ext cx="219188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368" dirty="0">
                  <a:solidFill>
                    <a:srgbClr val="000000"/>
                  </a:solidFill>
                </a:rPr>
                <a:t>a</a:t>
              </a:r>
              <a:r>
                <a:rPr lang="en-GB" sz="1368" dirty="0" smtClean="0">
                  <a:solidFill>
                    <a:srgbClr val="000000"/>
                  </a:solidFill>
                </a:rPr>
                <a:t>s-welded</a:t>
              </a:r>
              <a:endParaRPr lang="en-US" sz="1368" dirty="0">
                <a:solidFill>
                  <a:srgbClr val="000000"/>
                </a:solidFill>
              </a:endParaRPr>
            </a:p>
          </p:txBody>
        </p:sp>
        <p:pic>
          <p:nvPicPr>
            <p:cNvPr id="9" name="Picture 4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79378" y="1176584"/>
              <a:ext cx="366520" cy="171043"/>
            </a:xfrm>
            <a:prstGeom prst="rect">
              <a:avLst/>
            </a:prstGeom>
          </p:spPr>
        </p:pic>
        <p:sp>
          <p:nvSpPr>
            <p:cNvPr id="10" name="Rectangle 52"/>
            <p:cNvSpPr/>
            <p:nvPr/>
          </p:nvSpPr>
          <p:spPr bwMode="auto">
            <a:xfrm>
              <a:off x="12509490" y="1064098"/>
              <a:ext cx="5328592" cy="367240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 3" pitchFamily="18" charset="2"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73"/>
          <p:cNvGrpSpPr/>
          <p:nvPr/>
        </p:nvGrpSpPr>
        <p:grpSpPr>
          <a:xfrm>
            <a:off x="3472695" y="1758867"/>
            <a:ext cx="9247944" cy="4741239"/>
            <a:chOff x="10937611" y="6603767"/>
            <a:chExt cx="6935958" cy="4741239"/>
          </a:xfrm>
        </p:grpSpPr>
        <p:graphicFrame>
          <p:nvGraphicFramePr>
            <p:cNvPr id="12" name="Chart 53"/>
            <p:cNvGraphicFramePr>
              <a:graphicFrameLocks/>
            </p:cNvGraphicFramePr>
            <p:nvPr>
              <p:extLst/>
            </p:nvPr>
          </p:nvGraphicFramePr>
          <p:xfrm>
            <a:off x="10937611" y="6603767"/>
            <a:ext cx="6935958" cy="47412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3" name="Rectangle 61"/>
            <p:cNvSpPr/>
            <p:nvPr/>
          </p:nvSpPr>
          <p:spPr>
            <a:xfrm>
              <a:off x="12413347" y="6839043"/>
              <a:ext cx="219188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368" dirty="0">
                  <a:solidFill>
                    <a:srgbClr val="000000"/>
                  </a:solidFill>
                </a:rPr>
                <a:t>a</a:t>
              </a:r>
              <a:r>
                <a:rPr lang="en-GB" sz="1368" dirty="0" smtClean="0">
                  <a:solidFill>
                    <a:srgbClr val="000000"/>
                  </a:solidFill>
                </a:rPr>
                <a:t>s-welded</a:t>
              </a:r>
              <a:endParaRPr lang="en-US" sz="1368" dirty="0">
                <a:solidFill>
                  <a:srgbClr val="000000"/>
                </a:solidFill>
              </a:endParaRPr>
            </a:p>
          </p:txBody>
        </p:sp>
        <p:pic>
          <p:nvPicPr>
            <p:cNvPr id="14" name="Picture 6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42391" y="6926702"/>
              <a:ext cx="366520" cy="171043"/>
            </a:xfrm>
            <a:prstGeom prst="rect">
              <a:avLst/>
            </a:prstGeom>
          </p:spPr>
        </p:pic>
        <p:pic>
          <p:nvPicPr>
            <p:cNvPr id="15" name="Picture 6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33835" y="7200361"/>
              <a:ext cx="399100" cy="219912"/>
            </a:xfrm>
            <a:prstGeom prst="rect">
              <a:avLst/>
            </a:prstGeom>
          </p:spPr>
        </p:pic>
        <p:sp>
          <p:nvSpPr>
            <p:cNvPr id="16" name="Rectangle 64"/>
            <p:cNvSpPr/>
            <p:nvPr/>
          </p:nvSpPr>
          <p:spPr>
            <a:xfrm>
              <a:off x="12413347" y="7167474"/>
              <a:ext cx="219188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68" dirty="0" smtClean="0">
                  <a:solidFill>
                    <a:srgbClr val="000000"/>
                  </a:solidFill>
                </a:rPr>
                <a:t>crack 1.2 mm</a:t>
              </a:r>
              <a:endParaRPr lang="en-US" sz="1368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67"/>
            <p:cNvSpPr/>
            <p:nvPr/>
          </p:nvSpPr>
          <p:spPr bwMode="auto">
            <a:xfrm>
              <a:off x="11957318" y="6783358"/>
              <a:ext cx="5328592" cy="367240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 3" pitchFamily="18" charset="2"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8" name="Picture 7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66688" y="986849"/>
            <a:ext cx="3935053" cy="914117"/>
          </a:xfrm>
          <a:prstGeom prst="rect">
            <a:avLst/>
          </a:prstGeom>
        </p:spPr>
      </p:pic>
      <p:pic>
        <p:nvPicPr>
          <p:cNvPr id="19" name="Picture 7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1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-94"/>
          <a:stretch/>
        </p:blipFill>
        <p:spPr>
          <a:xfrm>
            <a:off x="572397" y="1454885"/>
            <a:ext cx="3542543" cy="2247587"/>
          </a:xfrm>
          <a:prstGeom prst="rect">
            <a:avLst/>
          </a:prstGeom>
        </p:spPr>
      </p:pic>
      <p:pic>
        <p:nvPicPr>
          <p:cNvPr id="20" name="Picture 8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2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9" t="-255"/>
          <a:stretch/>
        </p:blipFill>
        <p:spPr>
          <a:xfrm>
            <a:off x="807763" y="3722359"/>
            <a:ext cx="2935923" cy="2181626"/>
          </a:xfrm>
          <a:prstGeom prst="rect">
            <a:avLst/>
          </a:prstGeom>
        </p:spPr>
      </p:pic>
      <p:sp>
        <p:nvSpPr>
          <p:cNvPr id="21" name="Rectangle 84"/>
          <p:cNvSpPr/>
          <p:nvPr/>
        </p:nvSpPr>
        <p:spPr>
          <a:xfrm>
            <a:off x="2275724" y="1080237"/>
            <a:ext cx="4180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de-DE" sz="1200" dirty="0" smtClean="0"/>
              <a:t>P = 3.25 kW (CO</a:t>
            </a:r>
            <a:r>
              <a:rPr lang="de-DE" sz="1200" baseline="-25000" dirty="0" smtClean="0"/>
              <a:t>2</a:t>
            </a:r>
            <a:r>
              <a:rPr lang="de-DE" sz="1200" dirty="0" smtClean="0"/>
              <a:t>); v = 2.0 m/min; </a:t>
            </a:r>
            <a:r>
              <a:rPr lang="de-DE" sz="1200" dirty="0" err="1" smtClean="0"/>
              <a:t>argon</a:t>
            </a:r>
            <a:r>
              <a:rPr lang="de-DE" sz="1200" dirty="0" smtClean="0"/>
              <a:t>. </a:t>
            </a:r>
            <a:endParaRPr lang="de-DE" sz="1200" dirty="0"/>
          </a:p>
        </p:txBody>
      </p:sp>
      <p:sp>
        <p:nvSpPr>
          <p:cNvPr id="22" name="Oval 85"/>
          <p:cNvSpPr/>
          <p:nvPr/>
        </p:nvSpPr>
        <p:spPr bwMode="auto">
          <a:xfrm>
            <a:off x="1276781" y="3225770"/>
            <a:ext cx="560809" cy="410498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Oval 86"/>
          <p:cNvSpPr/>
          <p:nvPr/>
        </p:nvSpPr>
        <p:spPr bwMode="auto">
          <a:xfrm>
            <a:off x="2268766" y="2736369"/>
            <a:ext cx="540199" cy="420788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109"/>
          <p:cNvSpPr txBox="1"/>
          <p:nvPr/>
        </p:nvSpPr>
        <p:spPr>
          <a:xfrm>
            <a:off x="740937" y="4360360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fatigue crack</a:t>
            </a:r>
            <a:endParaRPr lang="en-GB" dirty="0"/>
          </a:p>
        </p:txBody>
      </p:sp>
      <p:cxnSp>
        <p:nvCxnSpPr>
          <p:cNvPr id="25" name="Straight Arrow Connector 111"/>
          <p:cNvCxnSpPr/>
          <p:nvPr/>
        </p:nvCxnSpPr>
        <p:spPr bwMode="auto">
          <a:xfrm>
            <a:off x="1397945" y="4627806"/>
            <a:ext cx="1248139" cy="374575"/>
          </a:xfrm>
          <a:prstGeom prst="straightConnector1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112"/>
          <p:cNvCxnSpPr/>
          <p:nvPr/>
        </p:nvCxnSpPr>
        <p:spPr bwMode="auto">
          <a:xfrm>
            <a:off x="1253924" y="5428505"/>
            <a:ext cx="1248139" cy="374575"/>
          </a:xfrm>
          <a:prstGeom prst="straightConnector1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113"/>
          <p:cNvSpPr txBox="1"/>
          <p:nvPr/>
        </p:nvSpPr>
        <p:spPr>
          <a:xfrm>
            <a:off x="766149" y="5141733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weld toe</a:t>
            </a:r>
            <a:endParaRPr lang="en-GB" dirty="0"/>
          </a:p>
        </p:txBody>
      </p:sp>
      <p:sp>
        <p:nvSpPr>
          <p:cNvPr id="28" name="TextBox 131"/>
          <p:cNvSpPr txBox="1"/>
          <p:nvPr/>
        </p:nvSpPr>
        <p:spPr>
          <a:xfrm>
            <a:off x="1490603" y="2013731"/>
            <a:ext cx="102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stress </a:t>
            </a:r>
          </a:p>
          <a:p>
            <a:r>
              <a:rPr lang="en-GB" b="1" dirty="0" err="1">
                <a:solidFill>
                  <a:schemeClr val="bg1"/>
                </a:solidFill>
              </a:rPr>
              <a:t>c</a:t>
            </a:r>
            <a:r>
              <a:rPr lang="en-GB" b="1" dirty="0" err="1" smtClean="0">
                <a:solidFill>
                  <a:schemeClr val="bg1"/>
                </a:solidFill>
              </a:rPr>
              <a:t>oncen-tration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Down Arrow 134"/>
          <p:cNvSpPr/>
          <p:nvPr/>
        </p:nvSpPr>
        <p:spPr bwMode="auto">
          <a:xfrm flipV="1">
            <a:off x="8126158" y="3499268"/>
            <a:ext cx="721461" cy="980925"/>
          </a:xfrm>
          <a:prstGeom prst="downArrow">
            <a:avLst/>
          </a:prstGeom>
          <a:gradFill>
            <a:gsLst>
              <a:gs pos="0">
                <a:schemeClr val="accent1"/>
              </a:gs>
              <a:gs pos="100000">
                <a:srgbClr val="C00000">
                  <a:alpha val="75000"/>
                </a:srgbClr>
              </a:gs>
            </a:gsLst>
            <a:lin ang="5400000" scaled="1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42988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TextBox 135"/>
          <p:cNvSpPr txBox="1"/>
          <p:nvPr/>
        </p:nvSpPr>
        <p:spPr>
          <a:xfrm>
            <a:off x="6399422" y="340554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effect of LSP</a:t>
            </a:r>
            <a:endParaRPr lang="en-GB" b="1" dirty="0"/>
          </a:p>
        </p:txBody>
      </p:sp>
      <p:grpSp>
        <p:nvGrpSpPr>
          <p:cNvPr id="11" name="Group 136"/>
          <p:cNvGrpSpPr/>
          <p:nvPr/>
        </p:nvGrpSpPr>
        <p:grpSpPr>
          <a:xfrm>
            <a:off x="3472695" y="1767492"/>
            <a:ext cx="9247944" cy="4741239"/>
            <a:chOff x="1113661" y="1086552"/>
            <a:chExt cx="6935958" cy="4741239"/>
          </a:xfrm>
        </p:grpSpPr>
        <p:graphicFrame>
          <p:nvGraphicFramePr>
            <p:cNvPr id="32" name="Chart 137"/>
            <p:cNvGraphicFramePr>
              <a:graphicFrameLocks/>
            </p:cNvGraphicFramePr>
            <p:nvPr>
              <p:extLst/>
            </p:nvPr>
          </p:nvGraphicFramePr>
          <p:xfrm>
            <a:off x="1113661" y="1086552"/>
            <a:ext cx="6935958" cy="47412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33" name="Rectangle 138"/>
            <p:cNvSpPr/>
            <p:nvPr/>
          </p:nvSpPr>
          <p:spPr>
            <a:xfrm>
              <a:off x="2642918" y="1938459"/>
              <a:ext cx="2191883" cy="30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68" dirty="0">
                  <a:solidFill>
                    <a:srgbClr val="000000"/>
                  </a:solidFill>
                </a:rPr>
                <a:t>c</a:t>
              </a:r>
              <a:r>
                <a:rPr lang="en-US" sz="1368" dirty="0" smtClean="0">
                  <a:solidFill>
                    <a:srgbClr val="000000"/>
                  </a:solidFill>
                </a:rPr>
                <a:t>rack 1.2 mm + LSP</a:t>
              </a:r>
              <a:endParaRPr lang="en-US" sz="1368" dirty="0">
                <a:solidFill>
                  <a:srgbClr val="000000"/>
                </a:solidFill>
              </a:endParaRPr>
            </a:p>
          </p:txBody>
        </p:sp>
        <p:pic>
          <p:nvPicPr>
            <p:cNvPr id="34" name="Picture 13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57931" y="2006240"/>
              <a:ext cx="382810" cy="179188"/>
            </a:xfrm>
            <a:prstGeom prst="rect">
              <a:avLst/>
            </a:prstGeom>
          </p:spPr>
        </p:pic>
        <p:sp>
          <p:nvSpPr>
            <p:cNvPr id="35" name="Rectangle 140"/>
            <p:cNvSpPr/>
            <p:nvPr/>
          </p:nvSpPr>
          <p:spPr bwMode="auto">
            <a:xfrm>
              <a:off x="2123728" y="1268760"/>
              <a:ext cx="5328592" cy="367240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42988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 3" pitchFamily="18" charset="2"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4" name="Gerade Verbindung mit Pfeil 3"/>
          <p:cNvCxnSpPr/>
          <p:nvPr/>
        </p:nvCxnSpPr>
        <p:spPr>
          <a:xfrm>
            <a:off x="11469085" y="5284152"/>
            <a:ext cx="4680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11469085" y="4746850"/>
            <a:ext cx="468008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42"/>
          <p:cNvGrpSpPr/>
          <p:nvPr/>
        </p:nvGrpSpPr>
        <p:grpSpPr>
          <a:xfrm>
            <a:off x="11456232" y="4189014"/>
            <a:ext cx="480861" cy="197224"/>
            <a:chOff x="8592174" y="4163136"/>
            <a:chExt cx="360646" cy="197224"/>
          </a:xfrm>
        </p:grpSpPr>
        <p:cxnSp>
          <p:nvCxnSpPr>
            <p:cNvPr id="41" name="Gerade Verbindung mit Pfeil 40"/>
            <p:cNvCxnSpPr/>
            <p:nvPr/>
          </p:nvCxnSpPr>
          <p:spPr>
            <a:xfrm>
              <a:off x="8601814" y="4360360"/>
              <a:ext cx="351006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>
              <a:off x="8592174" y="4163136"/>
              <a:ext cx="351006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400" y="127000"/>
            <a:ext cx="8966200" cy="762000"/>
          </a:xfrm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обработки на усталостные характеристики сварных соединений</a:t>
            </a:r>
            <a:endParaRPr lang="ru-RU" sz="1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351006" y="6269913"/>
            <a:ext cx="8023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53. Результаты усталостных испытаний образцов, сваренных лазером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0753" y="5937189"/>
            <a:ext cx="4248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52. Оптическая макрофотография соединения, сваренного лазером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4"/>
          <a:srcRect l="1517"/>
          <a:stretch/>
        </p:blipFill>
        <p:spPr>
          <a:xfrm>
            <a:off x="9069709" y="113257"/>
            <a:ext cx="2664064" cy="6762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0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00243 -0.0601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300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03611 -0.0731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-365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03594 -0.1069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4" grpId="1"/>
      <p:bldP spid="24" grpId="2"/>
      <p:bldP spid="27" grpId="0"/>
      <p:bldP spid="27" grpId="1"/>
      <p:bldP spid="27" grpId="2"/>
      <p:bldP spid="28" grpId="0"/>
      <p:bldP spid="28" grpId="1"/>
      <p:bldP spid="28" grpId="2"/>
      <p:bldP spid="29" grpId="0" animBg="1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960035"/>
              </p:ext>
            </p:extLst>
          </p:nvPr>
        </p:nvGraphicFramePr>
        <p:xfrm>
          <a:off x="270934" y="1076960"/>
          <a:ext cx="5994400" cy="5080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054"/>
                <a:gridCol w="1498782"/>
                <a:gridCol w="1498782"/>
                <a:gridCol w="1498782"/>
              </a:tblGrid>
              <a:tr h="522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№ образца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Кол-во циклов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Состояние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Энергия обработки, Дж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102050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Исходное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84316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Исходное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84242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Исходное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78618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Исходное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59471</a:t>
                      </a:r>
                      <a:endParaRPr lang="ru-RU" sz="16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 1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56327</a:t>
                      </a:r>
                      <a:endParaRPr lang="ru-RU" sz="16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 1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215103</a:t>
                      </a:r>
                      <a:endParaRPr lang="ru-RU" sz="1600" kern="120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 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146722</a:t>
                      </a:r>
                      <a:endParaRPr lang="ru-RU" sz="1600" kern="120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 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189570</a:t>
                      </a:r>
                      <a:endParaRPr lang="ru-RU" sz="16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 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148935</a:t>
                      </a:r>
                      <a:endParaRPr lang="ru-RU" sz="16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 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502092"/>
              </p:ext>
            </p:extLst>
          </p:nvPr>
        </p:nvGraphicFramePr>
        <p:xfrm>
          <a:off x="6576002" y="1069312"/>
          <a:ext cx="5367865" cy="2805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1478"/>
                <a:gridCol w="1342129"/>
                <a:gridCol w="1342129"/>
                <a:gridCol w="1342129"/>
              </a:tblGrid>
              <a:tr h="6974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№ образца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Кол-во циклов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Состояние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Энергия обработки, Дж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6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104600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Исходное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6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130500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6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216000</a:t>
                      </a:r>
                      <a:endParaRPr lang="ru-RU" sz="16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6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177800</a:t>
                      </a:r>
                      <a:endParaRPr lang="ru-RU" sz="16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6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150900</a:t>
                      </a:r>
                      <a:endParaRPr lang="ru-RU" sz="16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32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b="1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206700</a:t>
                      </a:r>
                      <a:endParaRPr lang="ru-RU" sz="16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8129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испытаний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5C8DC-F00C-4988-A91B-7A4A6FDFDC7A}" type="slidenum">
              <a:rPr lang="ru-RU" smtClean="0"/>
              <a:t>26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10934" y="50122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ВТ1-0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2320" y="546091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ОТ4-0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295606"/>
              </p:ext>
            </p:extLst>
          </p:nvPr>
        </p:nvGraphicFramePr>
        <p:xfrm>
          <a:off x="6588760" y="4514591"/>
          <a:ext cx="5367865" cy="2206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1478"/>
                <a:gridCol w="1342129"/>
                <a:gridCol w="1342129"/>
                <a:gridCol w="1342129"/>
              </a:tblGrid>
              <a:tr h="656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№ образца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Кол-во циклов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Состояние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Энергия обработки, Дж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88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750000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Исходное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88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1000000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Исходное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88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118000</a:t>
                      </a:r>
                      <a:endParaRPr lang="ru-RU" sz="16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88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91200</a:t>
                      </a:r>
                      <a:endParaRPr lang="ru-RU" sz="16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Обработка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124480" y="3948686"/>
            <a:ext cx="291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АРМКО-железо</a:t>
            </a:r>
            <a:endParaRPr lang="ru-RU" sz="28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" y="643680"/>
            <a:ext cx="12192000" cy="761850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автоматизированная роботизированная установка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лазерного ударного упрочнения ПОЛИС-У-10.5</a:t>
            </a:r>
          </a:p>
        </p:txBody>
      </p:sp>
      <p:pic>
        <p:nvPicPr>
          <p:cNvPr id="9218" name="Picture 2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123356"/>
            <a:ext cx="5422073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00336" y="560539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55. Лазерная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SGR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10.5 в промышленном исполнении для использования в условиях производственных помещений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9" y="2123355"/>
            <a:ext cx="5791704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0039" y="560539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54. Модульная компоновка промышленной системы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азерной ударной проковки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2154"/>
            <a:ext cx="12192000" cy="56170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Заключение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4084" y="1222421"/>
            <a:ext cx="10443676" cy="43883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Оборудована установка для обработки материалов методом лазерного ударного упрочнения.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 влияние различных геометрий зон обработки и их расположение на ее конечный результат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результаты по увеличению усталостной долговечности на нескольких материалах титановых сплавов.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Отмечено,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упрочненные образцы выдерживали в среднем на 70% больше циклов, нежели базовые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Показано, что после обработки предел усталости материала не изменяется.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244" y="2621390"/>
            <a:ext cx="7886700" cy="99417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0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94" y="198860"/>
            <a:ext cx="6215974" cy="54661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6" y="965796"/>
            <a:ext cx="6163617" cy="4824920"/>
          </a:xfrm>
        </p:spPr>
        <p:txBody>
          <a:bodyPr>
            <a:noAutofit/>
          </a:bodyPr>
          <a:lstStyle/>
          <a:p>
            <a:pPr marL="0" indent="33750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Лазерная ударная проковка - это процесс обработки поверхности, который используется для создания сжимающих остаточных напряжений в критических областях металлических конструкций.</a:t>
            </a:r>
          </a:p>
          <a:p>
            <a:pPr marL="0" indent="36195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Кратковременные высокоэнергетические импульсы используются для создания на поверхности материала плазмы, которая очень быстро расширяется. </a:t>
            </a:r>
          </a:p>
          <a:p>
            <a:pPr marL="0" indent="36195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служит ограничителем для плазмы, в результате чего на поверхности генерируются ударные волны, распространяющиеся в глубь материала. </a:t>
            </a:r>
          </a:p>
          <a:p>
            <a:pPr marL="0" indent="36195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волны пластически деформируют материал, в результате чего в образце появляются остаточные напряжения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3750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способствует увеличению таких свойств, как:</a:t>
            </a:r>
          </a:p>
          <a:p>
            <a:pPr indent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твердость;</a:t>
            </a:r>
          </a:p>
          <a:p>
            <a:pPr indent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устойчивость к коррозии;</a:t>
            </a:r>
          </a:p>
          <a:p>
            <a:pPr indent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устойчивость к усталостному разрушению;</a:t>
            </a:r>
          </a:p>
          <a:p>
            <a:pPr indent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износостойкость;</a:t>
            </a:r>
          </a:p>
          <a:p>
            <a:pPr indent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долговечность.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168" y="371360"/>
            <a:ext cx="5544570" cy="2546938"/>
          </a:xfrm>
          <a:prstGeom prst="rect">
            <a:avLst/>
          </a:prstGeom>
        </p:spPr>
      </p:pic>
      <p:pic>
        <p:nvPicPr>
          <p:cNvPr id="8" name="grey 1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7254" y="3191867"/>
            <a:ext cx="4570397" cy="3029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70376" y="6401987"/>
            <a:ext cx="1631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4. Схема ЛУП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0566"/>
            <a:ext cx="12192000" cy="55746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Исследуемые материалы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6588700" y="4570323"/>
            <a:ext cx="2968778" cy="1578241"/>
          </a:xfrm>
          <a:prstGeom prst="rect">
            <a:avLst/>
          </a:prstGeom>
        </p:spPr>
      </p:pic>
      <p:pic>
        <p:nvPicPr>
          <p:cNvPr id="6" name="Рисунок 5" descr="\\401-FREENAS\data\Iziumova\EXPERIMENTAL DATA\Стабильность2020\Отчёт\отчет 2021\геометрия образца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30" r="8776" b="-20880"/>
          <a:stretch/>
        </p:blipFill>
        <p:spPr bwMode="auto">
          <a:xfrm rot="5400000">
            <a:off x="7136767" y="1103541"/>
            <a:ext cx="1281102" cy="48500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47616" y="4235912"/>
            <a:ext cx="463469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GB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образцов титанового сплава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ВТ1-0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81568" y="6178433"/>
            <a:ext cx="454374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n-GB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образцов титанового сплава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ОТ4-0 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020162"/>
              </p:ext>
            </p:extLst>
          </p:nvPr>
        </p:nvGraphicFramePr>
        <p:xfrm>
          <a:off x="547134" y="3186777"/>
          <a:ext cx="3220754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3878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10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70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78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897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855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9330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1910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0.07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99.24 - 99.7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0.01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880432"/>
              </p:ext>
            </p:extLst>
          </p:nvPr>
        </p:nvGraphicFramePr>
        <p:xfrm>
          <a:off x="560387" y="4837969"/>
          <a:ext cx="4199718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4000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68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07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07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95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645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9541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7688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7070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5216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5216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0.07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99.24 - 99.7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0.01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0.07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  0.1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0.3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9033" y="2909748"/>
            <a:ext cx="3698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состав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ВТ1-0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8536" y="4533631"/>
            <a:ext cx="36988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состав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ОТ4-0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176" y="703758"/>
            <a:ext cx="4640738" cy="1785882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564415"/>
              </p:ext>
            </p:extLst>
          </p:nvPr>
        </p:nvGraphicFramePr>
        <p:xfrm>
          <a:off x="582894" y="1754996"/>
          <a:ext cx="4146486" cy="548640"/>
        </p:xfrm>
        <a:graphic>
          <a:graphicData uri="http://schemas.openxmlformats.org/drawingml/2006/table">
            <a:tbl>
              <a:tblPr firstRow="1" firstCol="1" bandRow="1"/>
              <a:tblGrid>
                <a:gridCol w="4418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8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53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04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117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073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4804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7743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77437"/>
              </a:tblGrid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fr-FR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~99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03097" y="1466414"/>
            <a:ext cx="3698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1.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состав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армко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-железа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6653" y="2496099"/>
            <a:ext cx="369885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образцов </a:t>
            </a:r>
            <a:r>
              <a:rPr lang="ru-RU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армко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-железа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2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37384" y="1836819"/>
            <a:ext cx="3522437" cy="4922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обработки: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20652" y="2484831"/>
            <a:ext cx="4049564" cy="213106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импульсе – 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 (30 ГВт/см</a:t>
            </a:r>
            <a:r>
              <a:rPr lang="ru-RU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пятна – 1х1 мм;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Перекрытие – 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Защитный слой – стальная фольга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ЛУП: вокруг концентратора напряжений</a:t>
            </a: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22867" y="5455397"/>
            <a:ext cx="362679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en-GB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движения лазерного луча по поверхности материала в процессе упрочнения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377293"/>
            <a:ext cx="12192000" cy="55746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Титановый сплав ОТ4-0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Helmholtz-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Zentrum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Geesthacht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752531" y="1583974"/>
            <a:ext cx="4527021" cy="3496835"/>
            <a:chOff x="7371802" y="3151246"/>
            <a:chExt cx="4527021" cy="349683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1802" y="3151246"/>
              <a:ext cx="3496835" cy="3496835"/>
            </a:xfrm>
            <a:prstGeom prst="rect">
              <a:avLst/>
            </a:prstGeom>
          </p:spPr>
        </p:pic>
        <p:cxnSp>
          <p:nvCxnSpPr>
            <p:cNvPr id="3" name="Прямая со стрелкой 2"/>
            <p:cNvCxnSpPr/>
            <p:nvPr/>
          </p:nvCxnSpPr>
          <p:spPr>
            <a:xfrm flipH="1">
              <a:off x="10868637" y="3938633"/>
              <a:ext cx="16934" cy="173403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967489" y="4730386"/>
              <a:ext cx="9313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28 мм</a:t>
              </a:r>
              <a:endParaRPr lang="ru-RU" sz="1600" dirty="0"/>
            </a:p>
          </p:txBody>
        </p:sp>
      </p:grpSp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3702918" y="2310484"/>
            <a:ext cx="4104073" cy="218177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37606" y="5468587"/>
            <a:ext cx="29672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GB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образцов титанового сплава ОТ4-0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1572"/>
            <a:ext cx="12192000" cy="761850"/>
          </a:xfrm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обработки титанового сплава ОТ4-0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8691" y="3158736"/>
            <a:ext cx="5882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11. Профили остаточных напряжений по глубине образца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67" y="3596317"/>
            <a:ext cx="3338326" cy="28558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414292" y="6406699"/>
            <a:ext cx="6063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12. Результаты усталостных испытаний: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МлЦУ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(а),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МнЦУ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(б)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15184" r="19933" b="11780"/>
          <a:stretch/>
        </p:blipFill>
        <p:spPr>
          <a:xfrm>
            <a:off x="1369361" y="1153895"/>
            <a:ext cx="2665684" cy="4991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4550" y="6282899"/>
            <a:ext cx="329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10. Образец после упрочнения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32" y="2521000"/>
            <a:ext cx="133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поглощающее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5045" y="2521000"/>
            <a:ext cx="127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обработки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778557" y="3031818"/>
            <a:ext cx="1606762" cy="520691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819096" y="3031819"/>
            <a:ext cx="1806753" cy="787078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0" name="Picture 26"/>
          <p:cNvPicPr>
            <a:picLocks noChangeAspect="1" noChangeArrowheads="1"/>
          </p:cNvPicPr>
          <p:nvPr/>
        </p:nvPicPr>
        <p:blipFill>
          <a:blip r:embed="rId5" cstate="print"/>
          <a:srcRect l="7072" t="7742" r="11951" b="2580"/>
          <a:stretch>
            <a:fillRect/>
          </a:stretch>
        </p:blipFill>
        <p:spPr bwMode="auto">
          <a:xfrm>
            <a:off x="8254225" y="3571965"/>
            <a:ext cx="3413201" cy="28575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65914" y="566852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98979" y="5610160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(б)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71117" y="708647"/>
            <a:ext cx="5217593" cy="24667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2002"/>
            <a:ext cx="12191999" cy="5545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для лазерной ударной проковки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071" y="3751200"/>
            <a:ext cx="3943350" cy="2876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Импульсный твердотельный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0" y="1638260"/>
            <a:ext cx="3635621" cy="1836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026332" y="3964609"/>
            <a:ext cx="5486400" cy="2876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Роботизированный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манипулятор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оптическая система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858557" y="4120925"/>
            <a:ext cx="4542585" cy="22987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волны излучения: 1064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в импульсе 10 Дж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оптического изолятора);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1-5 Гц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импульса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Объектив: квадрат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1х1 мм, 3х3 мм, круг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энергии: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90 ГВт/см</a:t>
            </a:r>
            <a:r>
              <a:rPr lang="ru-RU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065244" y="4396675"/>
            <a:ext cx="4695117" cy="21512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манипулятора: 6-осевой; 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зона манипулятора: 2180мм; 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грузоподъемность манипулятора (без учета захвата):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кг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позиционирования: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хуже 0.1 мм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60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28" y="1473661"/>
            <a:ext cx="3206410" cy="2404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3" t="34338" r="5845" b="37717"/>
          <a:stretch/>
        </p:blipFill>
        <p:spPr>
          <a:xfrm>
            <a:off x="8938724" y="1717823"/>
            <a:ext cx="2693096" cy="19164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0512"/>
            <a:ext cx="12192000" cy="88174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для измерения остаточных напряжений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446" y="904527"/>
            <a:ext cx="7857066" cy="484134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позволяет оценить остаточные напряжения на поверхности и по глубине детали для разработки технологического процесса создания заданных остаточных напряжений в поверхностном слое детали.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включает в себя прикрепление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тензорезистора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тремя измерительными решетками к поверхности, просверливание отверстия с последовательным увеличением глубины через центр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тензорезистора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измерение возникающих деформаций, отражающих релаксацию напряжений, которая происходит при удалении материала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Диаметры отверстий: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мм;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Доступные методы обработки данных и анализа:</a:t>
            </a:r>
          </a:p>
          <a:p>
            <a:pPr lvl="1" algn="just">
              <a:lnSpc>
                <a:spcPct val="12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ASTM E 837-13a для однородных напряжений;</a:t>
            </a:r>
          </a:p>
          <a:p>
            <a:pPr lvl="1" algn="just">
              <a:lnSpc>
                <a:spcPct val="12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ASTM E 837-13a для неоднородных напряжений;</a:t>
            </a:r>
          </a:p>
          <a:p>
            <a:pPr lvl="1" algn="just">
              <a:lnSpc>
                <a:spcPct val="12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Интегральный метод;</a:t>
            </a:r>
          </a:p>
          <a:p>
            <a:pPr lvl="1" algn="just">
              <a:lnSpc>
                <a:spcPct val="12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Шварца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Кокельмана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 algn="just">
              <a:lnSpc>
                <a:spcPct val="12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HDM.</a:t>
            </a:r>
          </a:p>
        </p:txBody>
      </p:sp>
      <p:pic>
        <p:nvPicPr>
          <p:cNvPr id="5" name="Picture 2" descr="https://webattach.mail.yandex.net/message_part_real/IMG_1371.HEIC?exif_rotate=y&amp;no_disposition=y&amp;name=IMG_1371.HEIC&amp;sid=YWVzX3NpZDp7ImFlc0tleUlkIjoiMTc4IiwiaG1hY0tleUlkIjoiMTc4IiwiaXZCYXNlNjQiOiJDdHQzUWFEaS9SN2pYUTRsL2dBYmZ3PT0iLCJzaWRCYXNlNjQiOiJubEFScnF3cnNiV2xQeUtDeWpUL0JBWHA1NitTRUxQSDlMdlNaQjVYUXRzd0x0Q1NUeW04V0p5TjRZbmxoc2pacXlKMDRkYlBXallDTk9lMWt5RTJFcU9LWC9BWFpPd2dvSytiQnZmWHgvRVVFeHhrcWRERXF1ZWN0YVAvN0NIMCIsImhtYWNCYXNlNjQiOiJHdVdtTlhaalNxbGdPWWh3SnFDbWYrT0pod1VRd01qWFR1SFI4K1R5Vy84PSJ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9" b="4953"/>
          <a:stretch/>
        </p:blipFill>
        <p:spPr bwMode="auto">
          <a:xfrm>
            <a:off x="8075512" y="3591029"/>
            <a:ext cx="3735301" cy="2048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448" y="1237261"/>
            <a:ext cx="2879427" cy="208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041564" y="5930710"/>
            <a:ext cx="38421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для измерения остаточных напряжений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5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0" y="3896104"/>
            <a:ext cx="3163212" cy="230372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AAB7B1D-1D19-4CC9-A4A7-262F75E99B69}"/>
              </a:ext>
            </a:extLst>
          </p:cNvPr>
          <p:cNvSpPr/>
          <p:nvPr/>
        </p:nvSpPr>
        <p:spPr>
          <a:xfrm>
            <a:off x="53380" y="-13918"/>
            <a:ext cx="10246155" cy="1065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endParaRPr lang="ru-RU" sz="1600" dirty="0">
              <a:solidFill>
                <a:schemeClr val="accent1">
                  <a:lumMod val="50000"/>
                </a:schemeClr>
              </a:solidFill>
              <a:latin typeface="Prosto One" panose="02000505060000020004" pitchFamily="2" charset="0"/>
              <a:ea typeface="Source Sans Pro" panose="020B0503030403020204" pitchFamily="34" charset="0"/>
              <a:cs typeface="+mj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AAB7B1D-1D19-4CC9-A4A7-262F75E99B69}"/>
              </a:ext>
            </a:extLst>
          </p:cNvPr>
          <p:cNvSpPr/>
          <p:nvPr/>
        </p:nvSpPr>
        <p:spPr>
          <a:xfrm>
            <a:off x="0" y="2290"/>
            <a:ext cx="12192000" cy="1065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Комплекс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лазерной ударной проковки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металлов (ИМСС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УрО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ource Sans Pro" panose="020B0503030403020204" pitchFamily="34" charset="0"/>
                <a:cs typeface="Times New Roman" panose="02020603050405020304" pitchFamily="18" charset="0"/>
              </a:rPr>
              <a:t> РАН)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1653" y="1284494"/>
            <a:ext cx="4383404" cy="4419983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 flipV="1">
            <a:off x="3703502" y="2398276"/>
            <a:ext cx="1551786" cy="736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177689" y="3636899"/>
            <a:ext cx="1113671" cy="9551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60" y="3802767"/>
            <a:ext cx="3156846" cy="23570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9" y="1198034"/>
            <a:ext cx="3163212" cy="2258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60" y="1346016"/>
            <a:ext cx="3156846" cy="2039124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3703502" y="4365897"/>
            <a:ext cx="1625357" cy="7985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21" idx="1"/>
          </p:cNvCxnSpPr>
          <p:nvPr/>
        </p:nvCxnSpPr>
        <p:spPr>
          <a:xfrm flipV="1">
            <a:off x="5255288" y="2365578"/>
            <a:ext cx="3036072" cy="8920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99548" y="3415918"/>
            <a:ext cx="3338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16. Импульсный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endParaRPr lang="ru-RU" sz="1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69238" y="6194711"/>
            <a:ext cx="2619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17. Робот-манипулятор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832096" y="6170383"/>
            <a:ext cx="2275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19. Пост оператора</a:t>
            </a:r>
            <a:endParaRPr lang="ru-RU" sz="16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637973" y="3348990"/>
            <a:ext cx="266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18. Обработка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образца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1721830" y="6547149"/>
            <a:ext cx="47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2989</TotalTime>
  <Words>2028</Words>
  <Application>Microsoft Office PowerPoint</Application>
  <PresentationFormat>Широкоэкранный</PresentationFormat>
  <Paragraphs>474</Paragraphs>
  <Slides>29</Slides>
  <Notes>29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Prosto One</vt:lpstr>
      <vt:lpstr>Source Sans Pro</vt:lpstr>
      <vt:lpstr>Times</vt:lpstr>
      <vt:lpstr>Times New Roman</vt:lpstr>
      <vt:lpstr>Wingdings</vt:lpstr>
      <vt:lpstr>Wingdings 3</vt:lpstr>
      <vt:lpstr>Тема Office</vt:lpstr>
      <vt:lpstr>Лазерное ударное упрочнение</vt:lpstr>
      <vt:lpstr>Сотрудничество ИМСС УрО РАН с Helmholtz-Zentrum Geesthacht</vt:lpstr>
      <vt:lpstr>Введение</vt:lpstr>
      <vt:lpstr>Исследуемые материалы</vt:lpstr>
      <vt:lpstr>Презентация PowerPoint</vt:lpstr>
      <vt:lpstr>Результаты обработки титанового сплава ОТ4-0</vt:lpstr>
      <vt:lpstr>Установка для лазерной ударной проковки</vt:lpstr>
      <vt:lpstr>Система для измерения остаточных напряжений</vt:lpstr>
      <vt:lpstr>Презентация PowerPoint</vt:lpstr>
      <vt:lpstr>Лазерная ударная проковка</vt:lpstr>
      <vt:lpstr>Презентация PowerPoint</vt:lpstr>
      <vt:lpstr>Уровень остаточных напряжений ОТ4-0 после обработки</vt:lpstr>
      <vt:lpstr>Механические испытания</vt:lpstr>
      <vt:lpstr>Результаты испытаний ОТ4-0</vt:lpstr>
      <vt:lpstr>Экспресс-тест для определения предела усталости</vt:lpstr>
      <vt:lpstr>АРМКО-железо</vt:lpstr>
      <vt:lpstr>Циклические испытания АРМКО-железа</vt:lpstr>
      <vt:lpstr>Результаты исследования структуры АРМКО-железа</vt:lpstr>
      <vt:lpstr>Параметры обработки:</vt:lpstr>
      <vt:lpstr>Уровень остаточных напряжений, ВТ1-0</vt:lpstr>
      <vt:lpstr>Титановый сплав ВТ1-0: результаты</vt:lpstr>
      <vt:lpstr>Презентация PowerPoint</vt:lpstr>
      <vt:lpstr>Диссипация тепла, ВТ1-0</vt:lpstr>
      <vt:lpstr>Влияние остаточных напряжений  на скорость распространения усталостный трещины</vt:lpstr>
      <vt:lpstr>Влияние обработки на усталостные характеристики сварных соединений</vt:lpstr>
      <vt:lpstr>Результаты испытаний</vt:lpstr>
      <vt:lpstr>Презентация PowerPoint</vt:lpstr>
      <vt:lpstr> Заключение</vt:lpstr>
      <vt:lpstr>Спасибо за внимание!</vt:lpstr>
    </vt:vector>
  </TitlesOfParts>
  <Company>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ЛАЗЕРНОГО УДАРНОГО УПРОЧНЕНИЯ НА УСТАЛОСТНЫЕ СВОЙСТВА МЕТАЛЛОВ</dc:title>
  <dc:creator>name</dc:creator>
  <cp:lastModifiedBy>RePack by Diakov</cp:lastModifiedBy>
  <cp:revision>75</cp:revision>
  <dcterms:created xsi:type="dcterms:W3CDTF">2022-08-29T03:50:14Z</dcterms:created>
  <dcterms:modified xsi:type="dcterms:W3CDTF">2022-11-02T10:12:45Z</dcterms:modified>
</cp:coreProperties>
</file>